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19"/>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fe Story Work Master Training" id="{ABF88679-1063-4966-88DA-C93D68037D14}">
          <p14:sldIdLst>
            <p14:sldId id="2561"/>
          </p14:sldIdLst>
        </p14:section>
        <p14:section name="Introduction to Life Story Work" id="{16DAEA18-957D-400C-B23A-8A022605F874}">
          <p14:sldIdLst>
            <p14:sldId id="2562"/>
            <p14:sldId id="2563"/>
          </p14:sldIdLst>
        </p14:section>
        <p14:section name="Life Story Work for Ages 5–6" id="{4D2BD615-5786-4E7F-BD05-510325F760A0}">
          <p14:sldIdLst>
            <p14:sldId id="2564"/>
            <p14:sldId id="2565"/>
            <p14:sldId id="2566"/>
          </p14:sldIdLst>
        </p14:section>
        <p14:section name="Life Story Work for Ages 7–8" id="{0568CD73-AD93-4AC8-A1D2-C6C6E01CFDED}">
          <p14:sldIdLst>
            <p14:sldId id="2567"/>
            <p14:sldId id="2568"/>
            <p14:sldId id="2569"/>
          </p14:sldIdLst>
        </p14:section>
        <p14:section name="Life Story Work for Ages 9–10" id="{6C906A58-6E21-49DF-B9CA-F862F706AFA0}">
          <p14:sldIdLst>
            <p14:sldId id="2570"/>
            <p14:sldId id="2571"/>
            <p14:sldId id="2572"/>
          </p14:sldIdLst>
        </p14:section>
        <p14:section name="Closing Summary" id="{1A73C4BB-FCB8-41E7-929B-3BE5A1310DC2}">
          <p14:sldIdLst>
            <p14:sldId id="2573"/>
            <p14:sldId id="25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122F1-791F-4EE0-9DAF-64FD6177074D}" v="15" dt="2025-10-13T00:22:54.058"/>
  </p1510:revLst>
</p1510:revInfo>
</file>

<file path=ppt/tableStyles.xml><?xml version="1.0" encoding="utf-8"?>
<a:tblStyleLst xmlns:a="http://schemas.openxmlformats.org/drawingml/2006/main" def="{5940675A-B579-460E-94D1-54222C63F5D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15"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68616-890D-4F64-B9EE-41CE3E61F356}"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96107947-B5CF-45E9-BBEA-D000A95E4DD3}">
      <dgm:prSet/>
      <dgm:spPr/>
      <dgm:t>
        <a:bodyPr/>
        <a:lstStyle/>
        <a:p>
          <a:pPr>
            <a:lnSpc>
              <a:spcPct val="100000"/>
            </a:lnSpc>
            <a:defRPr b="1"/>
          </a:pPr>
          <a:r>
            <a:rPr lang="en-US"/>
            <a:t>Key Sections for Children</a:t>
          </a:r>
        </a:p>
      </dgm:t>
    </dgm:pt>
    <dgm:pt modelId="{55B6418C-04D7-4852-88F9-4C998D6F07BA}" type="parTrans" cxnId="{E8C97972-038F-4C86-9B9D-D1EAA9D6836E}">
      <dgm:prSet/>
      <dgm:spPr/>
      <dgm:t>
        <a:bodyPr/>
        <a:lstStyle/>
        <a:p>
          <a:endParaRPr lang="en-US"/>
        </a:p>
      </dgm:t>
    </dgm:pt>
    <dgm:pt modelId="{FA51C765-1C48-4A98-AE7A-B470BF4F89EE}" type="sibTrans" cxnId="{E8C97972-038F-4C86-9B9D-D1EAA9D6836E}">
      <dgm:prSet/>
      <dgm:spPr/>
      <dgm:t>
        <a:bodyPr/>
        <a:lstStyle/>
        <a:p>
          <a:pPr>
            <a:lnSpc>
              <a:spcPct val="100000"/>
            </a:lnSpc>
            <a:defRPr b="1"/>
          </a:pPr>
          <a:endParaRPr lang="en-US"/>
        </a:p>
      </dgm:t>
    </dgm:pt>
    <dgm:pt modelId="{1A0D1A17-E8FC-4F09-8314-685B5D39A4AA}">
      <dgm:prSet/>
      <dgm:spPr/>
      <dgm:t>
        <a:bodyPr/>
        <a:lstStyle/>
        <a:p>
          <a:pPr>
            <a:lnSpc>
              <a:spcPct val="100000"/>
            </a:lnSpc>
          </a:pPr>
          <a:r>
            <a:rPr lang="en-US"/>
            <a:t>Sections like 'About Me', 'Important People', and 'My Story' help children reflect on their experiences and identity.</a:t>
          </a:r>
        </a:p>
      </dgm:t>
    </dgm:pt>
    <dgm:pt modelId="{FC1912FD-2597-48F8-89BB-90B693D060FE}" type="parTrans" cxnId="{61506B40-AF03-4C35-AAE0-D9A0C42930E5}">
      <dgm:prSet/>
      <dgm:spPr/>
      <dgm:t>
        <a:bodyPr/>
        <a:lstStyle/>
        <a:p>
          <a:endParaRPr lang="en-US"/>
        </a:p>
      </dgm:t>
    </dgm:pt>
    <dgm:pt modelId="{04356360-511E-4798-8F2A-E8B776357567}" type="sibTrans" cxnId="{61506B40-AF03-4C35-AAE0-D9A0C42930E5}">
      <dgm:prSet/>
      <dgm:spPr/>
      <dgm:t>
        <a:bodyPr/>
        <a:lstStyle/>
        <a:p>
          <a:endParaRPr lang="en-US"/>
        </a:p>
      </dgm:t>
    </dgm:pt>
    <dgm:pt modelId="{49DF5371-CFA5-452B-A87B-70AAAF8C84C6}">
      <dgm:prSet/>
      <dgm:spPr/>
      <dgm:t>
        <a:bodyPr/>
        <a:lstStyle/>
        <a:p>
          <a:pPr>
            <a:lnSpc>
              <a:spcPct val="100000"/>
            </a:lnSpc>
            <a:defRPr b="1"/>
          </a:pPr>
          <a:r>
            <a:rPr lang="en-US"/>
            <a:t>Visual Tools for Expression</a:t>
          </a:r>
        </a:p>
      </dgm:t>
    </dgm:pt>
    <dgm:pt modelId="{E9C6C8B9-E32C-460D-9B47-FE7E73939D8B}" type="parTrans" cxnId="{FCD02DB8-84E8-412E-8211-CAA15F7382F0}">
      <dgm:prSet/>
      <dgm:spPr/>
      <dgm:t>
        <a:bodyPr/>
        <a:lstStyle/>
        <a:p>
          <a:endParaRPr lang="en-US"/>
        </a:p>
      </dgm:t>
    </dgm:pt>
    <dgm:pt modelId="{F9286B4C-2AC5-4755-AB50-8F68653EDA79}" type="sibTrans" cxnId="{FCD02DB8-84E8-412E-8211-CAA15F7382F0}">
      <dgm:prSet/>
      <dgm:spPr/>
      <dgm:t>
        <a:bodyPr/>
        <a:lstStyle/>
        <a:p>
          <a:pPr>
            <a:lnSpc>
              <a:spcPct val="100000"/>
            </a:lnSpc>
            <a:defRPr b="1"/>
          </a:pPr>
          <a:endParaRPr lang="en-US"/>
        </a:p>
      </dgm:t>
    </dgm:pt>
    <dgm:pt modelId="{FB0CBC4B-107C-43F0-8E2B-C6FE265EC085}">
      <dgm:prSet/>
      <dgm:spPr/>
      <dgm:t>
        <a:bodyPr/>
        <a:lstStyle/>
        <a:p>
          <a:pPr>
            <a:lnSpc>
              <a:spcPct val="100000"/>
            </a:lnSpc>
          </a:pPr>
          <a:r>
            <a:rPr lang="en-US"/>
            <a:t>Ribbon timelines, coping cards, and cultural maps assist children in understanding their journey and expressing themselves.</a:t>
          </a:r>
        </a:p>
      </dgm:t>
    </dgm:pt>
    <dgm:pt modelId="{4F1A6037-5A7C-4941-8963-D17BAD3B37E3}" type="parTrans" cxnId="{0B671CFC-C8D7-47AE-A7C2-4E0C89A1697D}">
      <dgm:prSet/>
      <dgm:spPr/>
      <dgm:t>
        <a:bodyPr/>
        <a:lstStyle/>
        <a:p>
          <a:endParaRPr lang="en-US"/>
        </a:p>
      </dgm:t>
    </dgm:pt>
    <dgm:pt modelId="{DA3393BC-A20F-4889-9623-196317E8C573}" type="sibTrans" cxnId="{0B671CFC-C8D7-47AE-A7C2-4E0C89A1697D}">
      <dgm:prSet/>
      <dgm:spPr/>
      <dgm:t>
        <a:bodyPr/>
        <a:lstStyle/>
        <a:p>
          <a:endParaRPr lang="en-US"/>
        </a:p>
      </dgm:t>
    </dgm:pt>
    <dgm:pt modelId="{E5FC888A-AECF-4408-82FE-6B43F47FBB70}">
      <dgm:prSet/>
      <dgm:spPr/>
      <dgm:t>
        <a:bodyPr/>
        <a:lstStyle/>
        <a:p>
          <a:pPr>
            <a:lnSpc>
              <a:spcPct val="100000"/>
            </a:lnSpc>
            <a:defRPr b="1"/>
          </a:pPr>
          <a:r>
            <a:rPr lang="en-US"/>
            <a:t>Supportive Social Work</a:t>
          </a:r>
        </a:p>
      </dgm:t>
    </dgm:pt>
    <dgm:pt modelId="{9A114C2E-D181-4414-A672-C5049D983AA0}" type="parTrans" cxnId="{8A8A2C3D-FF86-49CF-973D-9B7ADD459FDC}">
      <dgm:prSet/>
      <dgm:spPr/>
      <dgm:t>
        <a:bodyPr/>
        <a:lstStyle/>
        <a:p>
          <a:endParaRPr lang="en-US"/>
        </a:p>
      </dgm:t>
    </dgm:pt>
    <dgm:pt modelId="{9B542071-CE8A-4515-B418-427CFE7C464D}" type="sibTrans" cxnId="{8A8A2C3D-FF86-49CF-973D-9B7ADD459FDC}">
      <dgm:prSet/>
      <dgm:spPr/>
      <dgm:t>
        <a:bodyPr/>
        <a:lstStyle/>
        <a:p>
          <a:endParaRPr lang="en-US"/>
        </a:p>
      </dgm:t>
    </dgm:pt>
    <dgm:pt modelId="{9F522BBE-0404-4E82-B55B-5EAA34A92FFE}">
      <dgm:prSet/>
      <dgm:spPr/>
      <dgm:t>
        <a:bodyPr/>
        <a:lstStyle/>
        <a:p>
          <a:pPr>
            <a:lnSpc>
              <a:spcPct val="100000"/>
            </a:lnSpc>
          </a:pPr>
          <a:r>
            <a:rPr lang="en-US"/>
            <a:t>Social workers encourage caption writing and safe exploration of children's questions about care and feelings.</a:t>
          </a:r>
        </a:p>
      </dgm:t>
    </dgm:pt>
    <dgm:pt modelId="{CFF52108-B447-4905-BCDC-F47D37E11918}" type="parTrans" cxnId="{6592337A-5CBD-4F70-A78E-98F7B0526DF6}">
      <dgm:prSet/>
      <dgm:spPr/>
      <dgm:t>
        <a:bodyPr/>
        <a:lstStyle/>
        <a:p>
          <a:endParaRPr lang="en-US"/>
        </a:p>
      </dgm:t>
    </dgm:pt>
    <dgm:pt modelId="{48135DE5-0BE1-490B-AF09-FCCD65AABD59}" type="sibTrans" cxnId="{6592337A-5CBD-4F70-A78E-98F7B0526DF6}">
      <dgm:prSet/>
      <dgm:spPr/>
      <dgm:t>
        <a:bodyPr/>
        <a:lstStyle/>
        <a:p>
          <a:endParaRPr lang="en-US"/>
        </a:p>
      </dgm:t>
    </dgm:pt>
    <dgm:pt modelId="{359E5D2E-52DF-43CD-B175-93C1FD0530A4}" type="pres">
      <dgm:prSet presAssocID="{B4A68616-890D-4F64-B9EE-41CE3E61F356}" presName="Root" presStyleCnt="0">
        <dgm:presLayoutVars>
          <dgm:dir/>
          <dgm:resizeHandles val="exact"/>
        </dgm:presLayoutVars>
      </dgm:prSet>
      <dgm:spPr/>
    </dgm:pt>
    <dgm:pt modelId="{2877AAAF-9926-4749-8FFC-42E3D1D4E0D3}" type="pres">
      <dgm:prSet presAssocID="{96107947-B5CF-45E9-BBEA-D000A95E4DD3}" presName="Composite" presStyleCnt="0"/>
      <dgm:spPr/>
    </dgm:pt>
    <dgm:pt modelId="{24945C0F-7A96-4904-ABAB-55C89B1B2984}" type="pres">
      <dgm:prSet presAssocID="{96107947-B5CF-45E9-BBEA-D000A95E4DD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310" r="9937" b="-6"/>
          <a:stretch/>
        </a:blipFill>
      </dgm:spPr>
      <dgm:extLst>
        <a:ext uri="{E40237B7-FDA0-4F09-8148-C483321AD2D9}">
          <dgm14:cNvPr xmlns:dgm14="http://schemas.microsoft.com/office/drawing/2010/diagram" id="0" name="" descr="Children's illustration of an Astronaut with a heart on his chest waving and holding flowers"/>
        </a:ext>
      </dgm:extLst>
    </dgm:pt>
    <dgm:pt modelId="{0BA0EC69-92F5-414F-8322-59E1A35F211A}" type="pres">
      <dgm:prSet presAssocID="{96107947-B5CF-45E9-BBEA-D000A95E4DD3}" presName="Subtitle" presStyleLbl="revTx" presStyleIdx="0" presStyleCnt="6">
        <dgm:presLayoutVars>
          <dgm:chMax val="0"/>
          <dgm:bulletEnabled/>
        </dgm:presLayoutVars>
      </dgm:prSet>
      <dgm:spPr/>
    </dgm:pt>
    <dgm:pt modelId="{380F4150-480E-4D45-9E1C-B20AA2021089}" type="pres">
      <dgm:prSet presAssocID="{96107947-B5CF-45E9-BBEA-D000A95E4DD3}" presName="Description" presStyleLbl="revTx" presStyleIdx="1" presStyleCnt="6">
        <dgm:presLayoutVars>
          <dgm:bulletEnabled/>
        </dgm:presLayoutVars>
      </dgm:prSet>
      <dgm:spPr/>
    </dgm:pt>
    <dgm:pt modelId="{61872762-BE03-4580-9ACE-F1F1CC4D1963}" type="pres">
      <dgm:prSet presAssocID="{FA51C765-1C48-4A98-AE7A-B470BF4F89EE}" presName="sibTrans" presStyleLbl="sibTrans2D1" presStyleIdx="0" presStyleCnt="0"/>
      <dgm:spPr/>
    </dgm:pt>
    <dgm:pt modelId="{A5EFAB1C-3F61-4D90-903C-268926364C53}" type="pres">
      <dgm:prSet presAssocID="{49DF5371-CFA5-452B-A87B-70AAAF8C84C6}" presName="Composite" presStyleCnt="0"/>
      <dgm:spPr/>
    </dgm:pt>
    <dgm:pt modelId="{B565BEE5-0D9B-4ADA-8B1C-C1AFB6623B0E}" type="pres">
      <dgm:prSet presAssocID="{49DF5371-CFA5-452B-A87B-70AAAF8C84C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497" r="26749" b="-6"/>
          <a:stretch/>
        </a:blipFill>
      </dgm:spPr>
      <dgm:extLst>
        <a:ext uri="{E40237B7-FDA0-4F09-8148-C483321AD2D9}">
          <dgm14:cNvPr xmlns:dgm14="http://schemas.microsoft.com/office/drawing/2010/diagram" id="0" name="" descr="Two children in costumes"/>
        </a:ext>
      </dgm:extLst>
    </dgm:pt>
    <dgm:pt modelId="{72E9A7A8-7B94-4FF5-A116-E570AD71BDE2}" type="pres">
      <dgm:prSet presAssocID="{49DF5371-CFA5-452B-A87B-70AAAF8C84C6}" presName="Subtitle" presStyleLbl="revTx" presStyleIdx="2" presStyleCnt="6">
        <dgm:presLayoutVars>
          <dgm:chMax val="0"/>
          <dgm:bulletEnabled/>
        </dgm:presLayoutVars>
      </dgm:prSet>
      <dgm:spPr/>
    </dgm:pt>
    <dgm:pt modelId="{F36E6589-2609-4249-B26C-07763576BCE5}" type="pres">
      <dgm:prSet presAssocID="{49DF5371-CFA5-452B-A87B-70AAAF8C84C6}" presName="Description" presStyleLbl="revTx" presStyleIdx="3" presStyleCnt="6">
        <dgm:presLayoutVars>
          <dgm:bulletEnabled/>
        </dgm:presLayoutVars>
      </dgm:prSet>
      <dgm:spPr/>
    </dgm:pt>
    <dgm:pt modelId="{23F4322F-4CB9-47D2-90F6-E95D570C6D41}" type="pres">
      <dgm:prSet presAssocID="{F9286B4C-2AC5-4755-AB50-8F68653EDA79}" presName="sibTrans" presStyleLbl="sibTrans2D1" presStyleIdx="0" presStyleCnt="0"/>
      <dgm:spPr/>
    </dgm:pt>
    <dgm:pt modelId="{90C327BA-526A-4252-8AD1-A07293DBF0A6}" type="pres">
      <dgm:prSet presAssocID="{E5FC888A-AECF-4408-82FE-6B43F47FBB70}" presName="Composite" presStyleCnt="0"/>
      <dgm:spPr/>
    </dgm:pt>
    <dgm:pt modelId="{97286188-7E04-4407-B544-721D4A216414}" type="pres">
      <dgm:prSet presAssocID="{E5FC888A-AECF-4408-82FE-6B43F47FBB7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678" r="13568" b="-6"/>
          <a:stretch/>
        </a:blipFill>
      </dgm:spPr>
      <dgm:extLst>
        <a:ext uri="{E40237B7-FDA0-4F09-8148-C483321AD2D9}">
          <dgm14:cNvPr xmlns:dgm14="http://schemas.microsoft.com/office/drawing/2010/diagram" id="0" name="" descr="Children playing with tools"/>
        </a:ext>
      </dgm:extLst>
    </dgm:pt>
    <dgm:pt modelId="{A7A60BFA-D8E8-4698-B0FD-645C6AF7A1A9}" type="pres">
      <dgm:prSet presAssocID="{E5FC888A-AECF-4408-82FE-6B43F47FBB70}" presName="Subtitle" presStyleLbl="revTx" presStyleIdx="4" presStyleCnt="6">
        <dgm:presLayoutVars>
          <dgm:chMax val="0"/>
          <dgm:bulletEnabled/>
        </dgm:presLayoutVars>
      </dgm:prSet>
      <dgm:spPr/>
    </dgm:pt>
    <dgm:pt modelId="{D99E8F6E-A606-4D39-9843-5F0EDE232972}" type="pres">
      <dgm:prSet presAssocID="{E5FC888A-AECF-4408-82FE-6B43F47FBB70}" presName="Description" presStyleLbl="revTx" presStyleIdx="5" presStyleCnt="6">
        <dgm:presLayoutVars>
          <dgm:bulletEnabled/>
        </dgm:presLayoutVars>
      </dgm:prSet>
      <dgm:spPr/>
    </dgm:pt>
  </dgm:ptLst>
  <dgm:cxnLst>
    <dgm:cxn modelId="{4B4E1620-5B50-450B-AA0B-AE28BC423EA8}" type="presOf" srcId="{FA51C765-1C48-4A98-AE7A-B470BF4F89EE}" destId="{61872762-BE03-4580-9ACE-F1F1CC4D1963}" srcOrd="0" destOrd="0" presId="urn:microsoft.com/office/officeart/2024/3/layout/verticalVisualTextBlock1"/>
    <dgm:cxn modelId="{B84AD820-13D2-4355-A3DE-68BEAA8CBE19}" type="presOf" srcId="{96107947-B5CF-45E9-BBEA-D000A95E4DD3}" destId="{0BA0EC69-92F5-414F-8322-59E1A35F211A}" srcOrd="0" destOrd="0" presId="urn:microsoft.com/office/officeart/2024/3/layout/verticalVisualTextBlock1"/>
    <dgm:cxn modelId="{2246BE29-C678-4303-BAA7-C95BE96643F4}" type="presOf" srcId="{E5FC888A-AECF-4408-82FE-6B43F47FBB70}" destId="{A7A60BFA-D8E8-4698-B0FD-645C6AF7A1A9}" srcOrd="0" destOrd="0" presId="urn:microsoft.com/office/officeart/2024/3/layout/verticalVisualTextBlock1"/>
    <dgm:cxn modelId="{8A8A2C3D-FF86-49CF-973D-9B7ADD459FDC}" srcId="{B4A68616-890D-4F64-B9EE-41CE3E61F356}" destId="{E5FC888A-AECF-4408-82FE-6B43F47FBB70}" srcOrd="2" destOrd="0" parTransId="{9A114C2E-D181-4414-A672-C5049D983AA0}" sibTransId="{9B542071-CE8A-4515-B418-427CFE7C464D}"/>
    <dgm:cxn modelId="{61506B40-AF03-4C35-AAE0-D9A0C42930E5}" srcId="{96107947-B5CF-45E9-BBEA-D000A95E4DD3}" destId="{1A0D1A17-E8FC-4F09-8314-685B5D39A4AA}" srcOrd="0" destOrd="0" parTransId="{FC1912FD-2597-48F8-89BB-90B693D060FE}" sibTransId="{04356360-511E-4798-8F2A-E8B776357567}"/>
    <dgm:cxn modelId="{16DB1466-9D4B-42B0-8155-001AF40E5289}" type="presOf" srcId="{B4A68616-890D-4F64-B9EE-41CE3E61F356}" destId="{359E5D2E-52DF-43CD-B175-93C1FD0530A4}" srcOrd="0" destOrd="0" presId="urn:microsoft.com/office/officeart/2024/3/layout/verticalVisualTextBlock1"/>
    <dgm:cxn modelId="{3FD0136B-EBB3-4969-997C-90A23C9908E1}" type="presOf" srcId="{FB0CBC4B-107C-43F0-8E2B-C6FE265EC085}" destId="{F36E6589-2609-4249-B26C-07763576BCE5}" srcOrd="0" destOrd="0" presId="urn:microsoft.com/office/officeart/2024/3/layout/verticalVisualTextBlock1"/>
    <dgm:cxn modelId="{E8C97972-038F-4C86-9B9D-D1EAA9D6836E}" srcId="{B4A68616-890D-4F64-B9EE-41CE3E61F356}" destId="{96107947-B5CF-45E9-BBEA-D000A95E4DD3}" srcOrd="0" destOrd="0" parTransId="{55B6418C-04D7-4852-88F9-4C998D6F07BA}" sibTransId="{FA51C765-1C48-4A98-AE7A-B470BF4F89EE}"/>
    <dgm:cxn modelId="{6592337A-5CBD-4F70-A78E-98F7B0526DF6}" srcId="{E5FC888A-AECF-4408-82FE-6B43F47FBB70}" destId="{9F522BBE-0404-4E82-B55B-5EAA34A92FFE}" srcOrd="0" destOrd="0" parTransId="{CFF52108-B447-4905-BCDC-F47D37E11918}" sibTransId="{48135DE5-0BE1-490B-AF09-FCCD65AABD59}"/>
    <dgm:cxn modelId="{C7DA3EA0-3345-4BC9-A809-AEC3C8B003F0}" type="presOf" srcId="{F9286B4C-2AC5-4755-AB50-8F68653EDA79}" destId="{23F4322F-4CB9-47D2-90F6-E95D570C6D41}" srcOrd="0" destOrd="0" presId="urn:microsoft.com/office/officeart/2024/3/layout/verticalVisualTextBlock1"/>
    <dgm:cxn modelId="{FCD02DB8-84E8-412E-8211-CAA15F7382F0}" srcId="{B4A68616-890D-4F64-B9EE-41CE3E61F356}" destId="{49DF5371-CFA5-452B-A87B-70AAAF8C84C6}" srcOrd="1" destOrd="0" parTransId="{E9C6C8B9-E32C-460D-9B47-FE7E73939D8B}" sibTransId="{F9286B4C-2AC5-4755-AB50-8F68653EDA79}"/>
    <dgm:cxn modelId="{7DA258BA-231F-4446-811F-E57115CD5E11}" type="presOf" srcId="{49DF5371-CFA5-452B-A87B-70AAAF8C84C6}" destId="{72E9A7A8-7B94-4FF5-A116-E570AD71BDE2}" srcOrd="0" destOrd="0" presId="urn:microsoft.com/office/officeart/2024/3/layout/verticalVisualTextBlock1"/>
    <dgm:cxn modelId="{C46F5AD8-21E7-41AC-95E0-3A12F03C3BB9}" type="presOf" srcId="{9F522BBE-0404-4E82-B55B-5EAA34A92FFE}" destId="{D99E8F6E-A606-4D39-9843-5F0EDE232972}" srcOrd="0" destOrd="0" presId="urn:microsoft.com/office/officeart/2024/3/layout/verticalVisualTextBlock1"/>
    <dgm:cxn modelId="{545A41DB-A394-4F53-BD9F-FD59A7284080}" type="presOf" srcId="{1A0D1A17-E8FC-4F09-8314-685B5D39A4AA}" destId="{380F4150-480E-4D45-9E1C-B20AA2021089}" srcOrd="0" destOrd="0" presId="urn:microsoft.com/office/officeart/2024/3/layout/verticalVisualTextBlock1"/>
    <dgm:cxn modelId="{0B671CFC-C8D7-47AE-A7C2-4E0C89A1697D}" srcId="{49DF5371-CFA5-452B-A87B-70AAAF8C84C6}" destId="{FB0CBC4B-107C-43F0-8E2B-C6FE265EC085}" srcOrd="0" destOrd="0" parTransId="{4F1A6037-5A7C-4941-8963-D17BAD3B37E3}" sibTransId="{DA3393BC-A20F-4889-9623-196317E8C573}"/>
    <dgm:cxn modelId="{2F29CDA5-5ED6-4CDE-B474-5F4FD1BB3821}" type="presParOf" srcId="{359E5D2E-52DF-43CD-B175-93C1FD0530A4}" destId="{2877AAAF-9926-4749-8FFC-42E3D1D4E0D3}" srcOrd="0" destOrd="0" presId="urn:microsoft.com/office/officeart/2024/3/layout/verticalVisualTextBlock1"/>
    <dgm:cxn modelId="{2A5DCFCE-5CAD-422C-8C5C-7BA168DF4589}" type="presParOf" srcId="{2877AAAF-9926-4749-8FFC-42E3D1D4E0D3}" destId="{24945C0F-7A96-4904-ABAB-55C89B1B2984}" srcOrd="0" destOrd="0" presId="urn:microsoft.com/office/officeart/2024/3/layout/verticalVisualTextBlock1"/>
    <dgm:cxn modelId="{EB3EAADA-A5B9-4054-AD6C-84A599CD64A4}" type="presParOf" srcId="{2877AAAF-9926-4749-8FFC-42E3D1D4E0D3}" destId="{0BA0EC69-92F5-414F-8322-59E1A35F211A}" srcOrd="1" destOrd="0" presId="urn:microsoft.com/office/officeart/2024/3/layout/verticalVisualTextBlock1"/>
    <dgm:cxn modelId="{6402DA1E-C408-4CAF-B1FC-A02AB0537B1F}" type="presParOf" srcId="{2877AAAF-9926-4749-8FFC-42E3D1D4E0D3}" destId="{380F4150-480E-4D45-9E1C-B20AA2021089}" srcOrd="2" destOrd="0" presId="urn:microsoft.com/office/officeart/2024/3/layout/verticalVisualTextBlock1"/>
    <dgm:cxn modelId="{CFD01DE9-F636-4008-BB8B-F0E0295349CF}" type="presParOf" srcId="{359E5D2E-52DF-43CD-B175-93C1FD0530A4}" destId="{61872762-BE03-4580-9ACE-F1F1CC4D1963}" srcOrd="1" destOrd="0" presId="urn:microsoft.com/office/officeart/2024/3/layout/verticalVisualTextBlock1"/>
    <dgm:cxn modelId="{CB455341-B03C-47BF-8FF4-946C245D97FE}" type="presParOf" srcId="{359E5D2E-52DF-43CD-B175-93C1FD0530A4}" destId="{A5EFAB1C-3F61-4D90-903C-268926364C53}" srcOrd="2" destOrd="0" presId="urn:microsoft.com/office/officeart/2024/3/layout/verticalVisualTextBlock1"/>
    <dgm:cxn modelId="{D46C6255-A43D-4599-9684-004AB67966DA}" type="presParOf" srcId="{A5EFAB1C-3F61-4D90-903C-268926364C53}" destId="{B565BEE5-0D9B-4ADA-8B1C-C1AFB6623B0E}" srcOrd="0" destOrd="0" presId="urn:microsoft.com/office/officeart/2024/3/layout/verticalVisualTextBlock1"/>
    <dgm:cxn modelId="{B8434367-3572-469B-8608-AFA08909A5F5}" type="presParOf" srcId="{A5EFAB1C-3F61-4D90-903C-268926364C53}" destId="{72E9A7A8-7B94-4FF5-A116-E570AD71BDE2}" srcOrd="1" destOrd="0" presId="urn:microsoft.com/office/officeart/2024/3/layout/verticalVisualTextBlock1"/>
    <dgm:cxn modelId="{96C7C654-0FA1-4F6B-92AC-64143B5244D3}" type="presParOf" srcId="{A5EFAB1C-3F61-4D90-903C-268926364C53}" destId="{F36E6589-2609-4249-B26C-07763576BCE5}" srcOrd="2" destOrd="0" presId="urn:microsoft.com/office/officeart/2024/3/layout/verticalVisualTextBlock1"/>
    <dgm:cxn modelId="{97CA9306-A064-4033-AB9E-2443F92C4203}" type="presParOf" srcId="{359E5D2E-52DF-43CD-B175-93C1FD0530A4}" destId="{23F4322F-4CB9-47D2-90F6-E95D570C6D41}" srcOrd="3" destOrd="0" presId="urn:microsoft.com/office/officeart/2024/3/layout/verticalVisualTextBlock1"/>
    <dgm:cxn modelId="{4566C6E4-7FED-4CAC-A52E-909CC314B4A2}" type="presParOf" srcId="{359E5D2E-52DF-43CD-B175-93C1FD0530A4}" destId="{90C327BA-526A-4252-8AD1-A07293DBF0A6}" srcOrd="4" destOrd="0" presId="urn:microsoft.com/office/officeart/2024/3/layout/verticalVisualTextBlock1"/>
    <dgm:cxn modelId="{64A79B98-5337-4843-AAB9-DB7F56D5F097}" type="presParOf" srcId="{90C327BA-526A-4252-8AD1-A07293DBF0A6}" destId="{97286188-7E04-4407-B544-721D4A216414}" srcOrd="0" destOrd="0" presId="urn:microsoft.com/office/officeart/2024/3/layout/verticalVisualTextBlock1"/>
    <dgm:cxn modelId="{73F17044-FFCD-4499-B3E3-02D0C02F9539}" type="presParOf" srcId="{90C327BA-526A-4252-8AD1-A07293DBF0A6}" destId="{A7A60BFA-D8E8-4698-B0FD-645C6AF7A1A9}" srcOrd="1" destOrd="0" presId="urn:microsoft.com/office/officeart/2024/3/layout/verticalVisualTextBlock1"/>
    <dgm:cxn modelId="{3D4A43CB-7122-4D63-8454-F4DE96B94D93}" type="presParOf" srcId="{90C327BA-526A-4252-8AD1-A07293DBF0A6}" destId="{D99E8F6E-A606-4D39-9843-5F0EDE23297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1A542-CA00-48AC-B41C-25542A648FC3}"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CCE4791D-FCD4-4C68-B37A-1F1D8A82EE1C}">
      <dgm:prSet/>
      <dgm:spPr/>
      <dgm:t>
        <a:bodyPr/>
        <a:lstStyle/>
        <a:p>
          <a:pPr>
            <a:lnSpc>
              <a:spcPct val="100000"/>
            </a:lnSpc>
            <a:defRPr b="1"/>
          </a:pPr>
          <a:r>
            <a:rPr lang="en-US"/>
            <a:t>Key Sections for Engagement</a:t>
          </a:r>
        </a:p>
      </dgm:t>
    </dgm:pt>
    <dgm:pt modelId="{A80A8F65-6FB1-437B-BA5A-8D179F71A692}" type="parTrans" cxnId="{7A270325-C317-4E5E-B4EF-3B8A9EEFEF09}">
      <dgm:prSet/>
      <dgm:spPr/>
      <dgm:t>
        <a:bodyPr/>
        <a:lstStyle/>
        <a:p>
          <a:endParaRPr lang="en-US"/>
        </a:p>
      </dgm:t>
    </dgm:pt>
    <dgm:pt modelId="{8D6F9159-B15A-421B-B4F4-D2C35181BA5E}" type="sibTrans" cxnId="{7A270325-C317-4E5E-B4EF-3B8A9EEFEF09}">
      <dgm:prSet/>
      <dgm:spPr/>
      <dgm:t>
        <a:bodyPr/>
        <a:lstStyle/>
        <a:p>
          <a:pPr>
            <a:lnSpc>
              <a:spcPct val="100000"/>
            </a:lnSpc>
            <a:defRPr b="1"/>
          </a:pPr>
          <a:endParaRPr lang="en-US"/>
        </a:p>
      </dgm:t>
    </dgm:pt>
    <dgm:pt modelId="{12FB993C-7523-4370-BA5E-D67DE7EA77D9}">
      <dgm:prSet/>
      <dgm:spPr/>
      <dgm:t>
        <a:bodyPr/>
        <a:lstStyle/>
        <a:p>
          <a:pPr>
            <a:lnSpc>
              <a:spcPct val="100000"/>
            </a:lnSpc>
          </a:pPr>
          <a:r>
            <a:rPr lang="en-US"/>
            <a:t>Key sections address children's strengths, relationships, safety, identity, rights, and future aspirations comprehensively.</a:t>
          </a:r>
        </a:p>
      </dgm:t>
    </dgm:pt>
    <dgm:pt modelId="{7087E040-FE29-4256-9230-51765661D43E}" type="parTrans" cxnId="{7DCD35FF-08C8-4677-9D75-C65D098343A8}">
      <dgm:prSet/>
      <dgm:spPr/>
      <dgm:t>
        <a:bodyPr/>
        <a:lstStyle/>
        <a:p>
          <a:endParaRPr lang="en-US"/>
        </a:p>
      </dgm:t>
    </dgm:pt>
    <dgm:pt modelId="{3335434C-E7B6-43CD-B723-E088DF0DEBC6}" type="sibTrans" cxnId="{7DCD35FF-08C8-4677-9D75-C65D098343A8}">
      <dgm:prSet/>
      <dgm:spPr/>
      <dgm:t>
        <a:bodyPr/>
        <a:lstStyle/>
        <a:p>
          <a:endParaRPr lang="en-US"/>
        </a:p>
      </dgm:t>
    </dgm:pt>
    <dgm:pt modelId="{8A172D55-8695-4ABE-A042-99872C6BE1DF}">
      <dgm:prSet/>
      <dgm:spPr/>
      <dgm:t>
        <a:bodyPr/>
        <a:lstStyle/>
        <a:p>
          <a:pPr>
            <a:lnSpc>
              <a:spcPct val="100000"/>
            </a:lnSpc>
            <a:defRPr b="1"/>
          </a:pPr>
          <a:r>
            <a:rPr lang="en-US"/>
            <a:t>Visual Tools for Deeper Understanding</a:t>
          </a:r>
        </a:p>
      </dgm:t>
    </dgm:pt>
    <dgm:pt modelId="{B057B796-9154-4ED9-B161-B45E949E62F7}" type="parTrans" cxnId="{7BC6DAAA-B205-485F-B12C-2D180FC08912}">
      <dgm:prSet/>
      <dgm:spPr/>
      <dgm:t>
        <a:bodyPr/>
        <a:lstStyle/>
        <a:p>
          <a:endParaRPr lang="en-US"/>
        </a:p>
      </dgm:t>
    </dgm:pt>
    <dgm:pt modelId="{001E2923-D3CB-4ADF-901F-C64A7C886010}" type="sibTrans" cxnId="{7BC6DAAA-B205-485F-B12C-2D180FC08912}">
      <dgm:prSet/>
      <dgm:spPr/>
      <dgm:t>
        <a:bodyPr/>
        <a:lstStyle/>
        <a:p>
          <a:pPr>
            <a:lnSpc>
              <a:spcPct val="100000"/>
            </a:lnSpc>
            <a:defRPr b="1"/>
          </a:pPr>
          <a:endParaRPr lang="en-US"/>
        </a:p>
      </dgm:t>
    </dgm:pt>
    <dgm:pt modelId="{879B8124-B8C7-463A-BE63-CC8B49094195}">
      <dgm:prSet/>
      <dgm:spPr/>
      <dgm:t>
        <a:bodyPr/>
        <a:lstStyle/>
        <a:p>
          <a:pPr>
            <a:lnSpc>
              <a:spcPct val="100000"/>
            </a:lnSpc>
          </a:pPr>
          <a:r>
            <a:rPr lang="en-US"/>
            <a:t>Visual aids such as decision maps, goal ladders, and cultural symbols enhance children's comprehension and participation.</a:t>
          </a:r>
        </a:p>
      </dgm:t>
    </dgm:pt>
    <dgm:pt modelId="{AD6059F6-6EAD-4633-A115-BB3074B9C746}" type="parTrans" cxnId="{AFA3B98F-B797-41C1-B976-ABAAE2B6BD48}">
      <dgm:prSet/>
      <dgm:spPr/>
      <dgm:t>
        <a:bodyPr/>
        <a:lstStyle/>
        <a:p>
          <a:endParaRPr lang="en-US"/>
        </a:p>
      </dgm:t>
    </dgm:pt>
    <dgm:pt modelId="{BC6094A2-70D9-4E30-B605-A80422167327}" type="sibTrans" cxnId="{AFA3B98F-B797-41C1-B976-ABAAE2B6BD48}">
      <dgm:prSet/>
      <dgm:spPr/>
      <dgm:t>
        <a:bodyPr/>
        <a:lstStyle/>
        <a:p>
          <a:endParaRPr lang="en-US"/>
        </a:p>
      </dgm:t>
    </dgm:pt>
    <dgm:pt modelId="{0D23F818-59B5-434C-BBB1-975646538688}">
      <dgm:prSet/>
      <dgm:spPr/>
      <dgm:t>
        <a:bodyPr/>
        <a:lstStyle/>
        <a:p>
          <a:pPr>
            <a:lnSpc>
              <a:spcPct val="100000"/>
            </a:lnSpc>
            <a:defRPr b="1"/>
          </a:pPr>
          <a:r>
            <a:rPr lang="en-US"/>
            <a:t>Supporting Children's Voice</a:t>
          </a:r>
        </a:p>
      </dgm:t>
    </dgm:pt>
    <dgm:pt modelId="{93165EDB-B90E-4712-8017-A1887EA90C57}" type="parTrans" cxnId="{2D552392-09BF-4A46-90AA-E629313439C8}">
      <dgm:prSet/>
      <dgm:spPr/>
      <dgm:t>
        <a:bodyPr/>
        <a:lstStyle/>
        <a:p>
          <a:endParaRPr lang="en-US"/>
        </a:p>
      </dgm:t>
    </dgm:pt>
    <dgm:pt modelId="{D60D5EF0-72D9-4A21-8233-AFDA47491E50}" type="sibTrans" cxnId="{2D552392-09BF-4A46-90AA-E629313439C8}">
      <dgm:prSet/>
      <dgm:spPr/>
      <dgm:t>
        <a:bodyPr/>
        <a:lstStyle/>
        <a:p>
          <a:endParaRPr lang="en-US"/>
        </a:p>
      </dgm:t>
    </dgm:pt>
    <dgm:pt modelId="{406EC664-7624-4F42-A208-BB356564FE63}">
      <dgm:prSet/>
      <dgm:spPr/>
      <dgm:t>
        <a:bodyPr/>
        <a:lstStyle/>
        <a:p>
          <a:pPr>
            <a:lnSpc>
              <a:spcPct val="100000"/>
            </a:lnSpc>
          </a:pPr>
          <a:r>
            <a:rPr lang="en-US"/>
            <a:t>Social workers should clearly explain roles, validate children's voices, and promote advocacy and rights awareness.</a:t>
          </a:r>
        </a:p>
      </dgm:t>
    </dgm:pt>
    <dgm:pt modelId="{7C16A38F-6D5B-4DDA-85CA-C42550742CB5}" type="parTrans" cxnId="{02709886-2952-4B8A-A50A-CB2B27F4A029}">
      <dgm:prSet/>
      <dgm:spPr/>
      <dgm:t>
        <a:bodyPr/>
        <a:lstStyle/>
        <a:p>
          <a:endParaRPr lang="en-US"/>
        </a:p>
      </dgm:t>
    </dgm:pt>
    <dgm:pt modelId="{7AFD6A20-BC0A-442C-862C-ED266DDD3331}" type="sibTrans" cxnId="{02709886-2952-4B8A-A50A-CB2B27F4A029}">
      <dgm:prSet/>
      <dgm:spPr/>
      <dgm:t>
        <a:bodyPr/>
        <a:lstStyle/>
        <a:p>
          <a:endParaRPr lang="en-US"/>
        </a:p>
      </dgm:t>
    </dgm:pt>
    <dgm:pt modelId="{FCF26588-8929-4F91-AB28-CCD0BC5C8D40}" type="pres">
      <dgm:prSet presAssocID="{E821A542-CA00-48AC-B41C-25542A648FC3}" presName="Root" presStyleCnt="0">
        <dgm:presLayoutVars>
          <dgm:dir/>
          <dgm:resizeHandles val="exact"/>
        </dgm:presLayoutVars>
      </dgm:prSet>
      <dgm:spPr/>
    </dgm:pt>
    <dgm:pt modelId="{8A6E7F3A-4C7F-400E-A9F0-F1BE36AC3677}" type="pres">
      <dgm:prSet presAssocID="{CCE4791D-FCD4-4C68-B37A-1F1D8A82EE1C}" presName="Composite" presStyleCnt="0"/>
      <dgm:spPr/>
    </dgm:pt>
    <dgm:pt modelId="{2FEF21F8-D51F-4148-B06A-0BA49DCF9E2E}" type="pres">
      <dgm:prSet presAssocID="{CCE4791D-FCD4-4C68-B37A-1F1D8A82EE1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873" r="30374" b="-6"/>
          <a:stretch/>
        </a:blipFill>
      </dgm:spPr>
      <dgm:extLst>
        <a:ext uri="{E40237B7-FDA0-4F09-8148-C483321AD2D9}">
          <dgm14:cNvPr xmlns:dgm14="http://schemas.microsoft.com/office/drawing/2010/diagram" id="0" name="" descr="Child's Drawing, Childhood, House, Residential Building"/>
        </a:ext>
      </dgm:extLst>
    </dgm:pt>
    <dgm:pt modelId="{66ED5BAB-088A-4620-8701-8C6615A84226}" type="pres">
      <dgm:prSet presAssocID="{CCE4791D-FCD4-4C68-B37A-1F1D8A82EE1C}" presName="Subtitle" presStyleLbl="revTx" presStyleIdx="0" presStyleCnt="6">
        <dgm:presLayoutVars>
          <dgm:chMax val="0"/>
          <dgm:bulletEnabled/>
        </dgm:presLayoutVars>
      </dgm:prSet>
      <dgm:spPr/>
    </dgm:pt>
    <dgm:pt modelId="{48F5AFCE-4016-4F5E-A597-663415F4C556}" type="pres">
      <dgm:prSet presAssocID="{CCE4791D-FCD4-4C68-B37A-1F1D8A82EE1C}" presName="Description" presStyleLbl="revTx" presStyleIdx="1" presStyleCnt="6">
        <dgm:presLayoutVars>
          <dgm:bulletEnabled/>
        </dgm:presLayoutVars>
      </dgm:prSet>
      <dgm:spPr/>
    </dgm:pt>
    <dgm:pt modelId="{0D63E71E-23FE-4101-922D-1798ED614268}" type="pres">
      <dgm:prSet presAssocID="{8D6F9159-B15A-421B-B4F4-D2C35181BA5E}" presName="sibTrans" presStyleLbl="sibTrans2D1" presStyleIdx="0" presStyleCnt="0"/>
      <dgm:spPr/>
    </dgm:pt>
    <dgm:pt modelId="{B3DA5B55-205B-4032-B864-60D1D8576879}" type="pres">
      <dgm:prSet presAssocID="{8A172D55-8695-4ABE-A042-99872C6BE1DF}" presName="Composite" presStyleCnt="0"/>
      <dgm:spPr/>
    </dgm:pt>
    <dgm:pt modelId="{D59B9CBF-B8D2-48D6-B44F-109AC4DD524F}" type="pres">
      <dgm:prSet presAssocID="{8A172D55-8695-4ABE-A042-99872C6BE1D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749" r="13995" b="-8"/>
          <a:stretch/>
        </a:blipFill>
      </dgm:spPr>
      <dgm:extLst>
        <a:ext uri="{E40237B7-FDA0-4F09-8148-C483321AD2D9}">
          <dgm14:cNvPr xmlns:dgm14="http://schemas.microsoft.com/office/drawing/2010/diagram" id="0" name="" descr="Rubber bands connected to colorful thumbtacks pinned on cork board."/>
        </a:ext>
      </dgm:extLst>
    </dgm:pt>
    <dgm:pt modelId="{147F3219-C687-41B7-92C2-9A629BE4A782}" type="pres">
      <dgm:prSet presAssocID="{8A172D55-8695-4ABE-A042-99872C6BE1DF}" presName="Subtitle" presStyleLbl="revTx" presStyleIdx="2" presStyleCnt="6">
        <dgm:presLayoutVars>
          <dgm:chMax val="0"/>
          <dgm:bulletEnabled/>
        </dgm:presLayoutVars>
      </dgm:prSet>
      <dgm:spPr/>
    </dgm:pt>
    <dgm:pt modelId="{B10C4280-2FEB-4A8D-AFD2-FB03C074FB8A}" type="pres">
      <dgm:prSet presAssocID="{8A172D55-8695-4ABE-A042-99872C6BE1DF}" presName="Description" presStyleLbl="revTx" presStyleIdx="3" presStyleCnt="6">
        <dgm:presLayoutVars>
          <dgm:bulletEnabled/>
        </dgm:presLayoutVars>
      </dgm:prSet>
      <dgm:spPr/>
    </dgm:pt>
    <dgm:pt modelId="{06DE5E6D-31CD-4FE2-A37C-B8DFB753FE36}" type="pres">
      <dgm:prSet presAssocID="{001E2923-D3CB-4ADF-901F-C64A7C886010}" presName="sibTrans" presStyleLbl="sibTrans2D1" presStyleIdx="0" presStyleCnt="0"/>
      <dgm:spPr/>
    </dgm:pt>
    <dgm:pt modelId="{903EA698-40ED-4BD4-95B7-1F1D0AE1CDBA}" type="pres">
      <dgm:prSet presAssocID="{0D23F818-59B5-434C-BBB1-975646538688}" presName="Composite" presStyleCnt="0"/>
      <dgm:spPr/>
    </dgm:pt>
    <dgm:pt modelId="{626B0842-60DA-4021-86F4-5E301F5BD188}" type="pres">
      <dgm:prSet presAssocID="{0D23F818-59B5-434C-BBB1-97564653868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1120" r="2126" b="-6"/>
          <a:stretch/>
        </a:blipFill>
      </dgm:spPr>
      <dgm:extLst>
        <a:ext uri="{E40237B7-FDA0-4F09-8148-C483321AD2D9}">
          <dgm14:cNvPr xmlns:dgm14="http://schemas.microsoft.com/office/drawing/2010/diagram" id="0" name="" descr="Family and friends laughing together at home"/>
        </a:ext>
      </dgm:extLst>
    </dgm:pt>
    <dgm:pt modelId="{31CF0D4D-9F4A-443B-A7FC-1F3006906265}" type="pres">
      <dgm:prSet presAssocID="{0D23F818-59B5-434C-BBB1-975646538688}" presName="Subtitle" presStyleLbl="revTx" presStyleIdx="4" presStyleCnt="6">
        <dgm:presLayoutVars>
          <dgm:chMax val="0"/>
          <dgm:bulletEnabled/>
        </dgm:presLayoutVars>
      </dgm:prSet>
      <dgm:spPr/>
    </dgm:pt>
    <dgm:pt modelId="{3FA411E1-D9CF-4433-B1C0-FAE862F101A5}" type="pres">
      <dgm:prSet presAssocID="{0D23F818-59B5-434C-BBB1-975646538688}" presName="Description" presStyleLbl="revTx" presStyleIdx="5" presStyleCnt="6">
        <dgm:presLayoutVars>
          <dgm:bulletEnabled/>
        </dgm:presLayoutVars>
      </dgm:prSet>
      <dgm:spPr/>
    </dgm:pt>
  </dgm:ptLst>
  <dgm:cxnLst>
    <dgm:cxn modelId="{0531E304-E784-4AD2-8A83-7B7A1B79032C}" type="presOf" srcId="{0D23F818-59B5-434C-BBB1-975646538688}" destId="{31CF0D4D-9F4A-443B-A7FC-1F3006906265}" srcOrd="0" destOrd="0" presId="urn:microsoft.com/office/officeart/2024/3/layout/verticalVisualTextBlock1"/>
    <dgm:cxn modelId="{7A270325-C317-4E5E-B4EF-3B8A9EEFEF09}" srcId="{E821A542-CA00-48AC-B41C-25542A648FC3}" destId="{CCE4791D-FCD4-4C68-B37A-1F1D8A82EE1C}" srcOrd="0" destOrd="0" parTransId="{A80A8F65-6FB1-437B-BA5A-8D179F71A692}" sibTransId="{8D6F9159-B15A-421B-B4F4-D2C35181BA5E}"/>
    <dgm:cxn modelId="{15E6A038-655D-44C8-B773-926828C16345}" type="presOf" srcId="{406EC664-7624-4F42-A208-BB356564FE63}" destId="{3FA411E1-D9CF-4433-B1C0-FAE862F101A5}" srcOrd="0" destOrd="0" presId="urn:microsoft.com/office/officeart/2024/3/layout/verticalVisualTextBlock1"/>
    <dgm:cxn modelId="{E9D3164C-950A-4C2A-96EC-EBEB3BA3880B}" type="presOf" srcId="{8D6F9159-B15A-421B-B4F4-D2C35181BA5E}" destId="{0D63E71E-23FE-4101-922D-1798ED614268}" srcOrd="0" destOrd="0" presId="urn:microsoft.com/office/officeart/2024/3/layout/verticalVisualTextBlock1"/>
    <dgm:cxn modelId="{776AB672-5417-4E20-B389-EB8F80F2BB2C}" type="presOf" srcId="{8A172D55-8695-4ABE-A042-99872C6BE1DF}" destId="{147F3219-C687-41B7-92C2-9A629BE4A782}" srcOrd="0" destOrd="0" presId="urn:microsoft.com/office/officeart/2024/3/layout/verticalVisualTextBlock1"/>
    <dgm:cxn modelId="{3DE3437C-6EA4-4829-ACCC-6530CABEBAD2}" type="presOf" srcId="{12FB993C-7523-4370-BA5E-D67DE7EA77D9}" destId="{48F5AFCE-4016-4F5E-A597-663415F4C556}" srcOrd="0" destOrd="0" presId="urn:microsoft.com/office/officeart/2024/3/layout/verticalVisualTextBlock1"/>
    <dgm:cxn modelId="{02709886-2952-4B8A-A50A-CB2B27F4A029}" srcId="{0D23F818-59B5-434C-BBB1-975646538688}" destId="{406EC664-7624-4F42-A208-BB356564FE63}" srcOrd="0" destOrd="0" parTransId="{7C16A38F-6D5B-4DDA-85CA-C42550742CB5}" sibTransId="{7AFD6A20-BC0A-442C-862C-ED266DDD3331}"/>
    <dgm:cxn modelId="{AFA3B98F-B797-41C1-B976-ABAAE2B6BD48}" srcId="{8A172D55-8695-4ABE-A042-99872C6BE1DF}" destId="{879B8124-B8C7-463A-BE63-CC8B49094195}" srcOrd="0" destOrd="0" parTransId="{AD6059F6-6EAD-4633-A115-BB3074B9C746}" sibTransId="{BC6094A2-70D9-4E30-B605-A80422167327}"/>
    <dgm:cxn modelId="{2D552392-09BF-4A46-90AA-E629313439C8}" srcId="{E821A542-CA00-48AC-B41C-25542A648FC3}" destId="{0D23F818-59B5-434C-BBB1-975646538688}" srcOrd="2" destOrd="0" parTransId="{93165EDB-B90E-4712-8017-A1887EA90C57}" sibTransId="{D60D5EF0-72D9-4A21-8233-AFDA47491E50}"/>
    <dgm:cxn modelId="{3DC9079C-7395-4DE5-BE11-9E03286117F2}" type="presOf" srcId="{E821A542-CA00-48AC-B41C-25542A648FC3}" destId="{FCF26588-8929-4F91-AB28-CCD0BC5C8D40}" srcOrd="0" destOrd="0" presId="urn:microsoft.com/office/officeart/2024/3/layout/verticalVisualTextBlock1"/>
    <dgm:cxn modelId="{7BC6DAAA-B205-485F-B12C-2D180FC08912}" srcId="{E821A542-CA00-48AC-B41C-25542A648FC3}" destId="{8A172D55-8695-4ABE-A042-99872C6BE1DF}" srcOrd="1" destOrd="0" parTransId="{B057B796-9154-4ED9-B161-B45E949E62F7}" sibTransId="{001E2923-D3CB-4ADF-901F-C64A7C886010}"/>
    <dgm:cxn modelId="{435684BE-4C4E-411F-A75A-E4D83D714B05}" type="presOf" srcId="{879B8124-B8C7-463A-BE63-CC8B49094195}" destId="{B10C4280-2FEB-4A8D-AFD2-FB03C074FB8A}" srcOrd="0" destOrd="0" presId="urn:microsoft.com/office/officeart/2024/3/layout/verticalVisualTextBlock1"/>
    <dgm:cxn modelId="{ED00C2DC-0BBD-4923-8E29-CB72356941D4}" type="presOf" srcId="{001E2923-D3CB-4ADF-901F-C64A7C886010}" destId="{06DE5E6D-31CD-4FE2-A37C-B8DFB753FE36}" srcOrd="0" destOrd="0" presId="urn:microsoft.com/office/officeart/2024/3/layout/verticalVisualTextBlock1"/>
    <dgm:cxn modelId="{FD8B6CF2-A299-4A88-9A90-6FA5549A063E}" type="presOf" srcId="{CCE4791D-FCD4-4C68-B37A-1F1D8A82EE1C}" destId="{66ED5BAB-088A-4620-8701-8C6615A84226}" srcOrd="0" destOrd="0" presId="urn:microsoft.com/office/officeart/2024/3/layout/verticalVisualTextBlock1"/>
    <dgm:cxn modelId="{7DCD35FF-08C8-4677-9D75-C65D098343A8}" srcId="{CCE4791D-FCD4-4C68-B37A-1F1D8A82EE1C}" destId="{12FB993C-7523-4370-BA5E-D67DE7EA77D9}" srcOrd="0" destOrd="0" parTransId="{7087E040-FE29-4256-9230-51765661D43E}" sibTransId="{3335434C-E7B6-43CD-B723-E088DF0DEBC6}"/>
    <dgm:cxn modelId="{0EB84BA9-542C-49E5-8E16-3BD269E00A18}" type="presParOf" srcId="{FCF26588-8929-4F91-AB28-CCD0BC5C8D40}" destId="{8A6E7F3A-4C7F-400E-A9F0-F1BE36AC3677}" srcOrd="0" destOrd="0" presId="urn:microsoft.com/office/officeart/2024/3/layout/verticalVisualTextBlock1"/>
    <dgm:cxn modelId="{D2E27E25-E95A-494D-97B1-41D64CD5DBD7}" type="presParOf" srcId="{8A6E7F3A-4C7F-400E-A9F0-F1BE36AC3677}" destId="{2FEF21F8-D51F-4148-B06A-0BA49DCF9E2E}" srcOrd="0" destOrd="0" presId="urn:microsoft.com/office/officeart/2024/3/layout/verticalVisualTextBlock1"/>
    <dgm:cxn modelId="{634C721A-A86A-43DF-AFD5-6D09E2AD999B}" type="presParOf" srcId="{8A6E7F3A-4C7F-400E-A9F0-F1BE36AC3677}" destId="{66ED5BAB-088A-4620-8701-8C6615A84226}" srcOrd="1" destOrd="0" presId="urn:microsoft.com/office/officeart/2024/3/layout/verticalVisualTextBlock1"/>
    <dgm:cxn modelId="{409410EE-83AC-4DFB-8DA8-35CE8E2C9253}" type="presParOf" srcId="{8A6E7F3A-4C7F-400E-A9F0-F1BE36AC3677}" destId="{48F5AFCE-4016-4F5E-A597-663415F4C556}" srcOrd="2" destOrd="0" presId="urn:microsoft.com/office/officeart/2024/3/layout/verticalVisualTextBlock1"/>
    <dgm:cxn modelId="{C74227DC-E397-42E8-9830-B44ADEED2915}" type="presParOf" srcId="{FCF26588-8929-4F91-AB28-CCD0BC5C8D40}" destId="{0D63E71E-23FE-4101-922D-1798ED614268}" srcOrd="1" destOrd="0" presId="urn:microsoft.com/office/officeart/2024/3/layout/verticalVisualTextBlock1"/>
    <dgm:cxn modelId="{0EB7D87A-1896-40C1-B5AE-56948B54DBE3}" type="presParOf" srcId="{FCF26588-8929-4F91-AB28-CCD0BC5C8D40}" destId="{B3DA5B55-205B-4032-B864-60D1D8576879}" srcOrd="2" destOrd="0" presId="urn:microsoft.com/office/officeart/2024/3/layout/verticalVisualTextBlock1"/>
    <dgm:cxn modelId="{6BB935B9-172E-44DA-A8B7-8D938C9FF9C9}" type="presParOf" srcId="{B3DA5B55-205B-4032-B864-60D1D8576879}" destId="{D59B9CBF-B8D2-48D6-B44F-109AC4DD524F}" srcOrd="0" destOrd="0" presId="urn:microsoft.com/office/officeart/2024/3/layout/verticalVisualTextBlock1"/>
    <dgm:cxn modelId="{AE41484C-7549-4006-A6F3-D479958CF3BF}" type="presParOf" srcId="{B3DA5B55-205B-4032-B864-60D1D8576879}" destId="{147F3219-C687-41B7-92C2-9A629BE4A782}" srcOrd="1" destOrd="0" presId="urn:microsoft.com/office/officeart/2024/3/layout/verticalVisualTextBlock1"/>
    <dgm:cxn modelId="{6E62B505-1C54-4F76-B18D-D288C888F589}" type="presParOf" srcId="{B3DA5B55-205B-4032-B864-60D1D8576879}" destId="{B10C4280-2FEB-4A8D-AFD2-FB03C074FB8A}" srcOrd="2" destOrd="0" presId="urn:microsoft.com/office/officeart/2024/3/layout/verticalVisualTextBlock1"/>
    <dgm:cxn modelId="{D3813A82-AF49-43F9-ACD7-C09F64DC0D25}" type="presParOf" srcId="{FCF26588-8929-4F91-AB28-CCD0BC5C8D40}" destId="{06DE5E6D-31CD-4FE2-A37C-B8DFB753FE36}" srcOrd="3" destOrd="0" presId="urn:microsoft.com/office/officeart/2024/3/layout/verticalVisualTextBlock1"/>
    <dgm:cxn modelId="{D703046E-1B16-4283-BCC4-C36DA3B1FB54}" type="presParOf" srcId="{FCF26588-8929-4F91-AB28-CCD0BC5C8D40}" destId="{903EA698-40ED-4BD4-95B7-1F1D0AE1CDBA}" srcOrd="4" destOrd="0" presId="urn:microsoft.com/office/officeart/2024/3/layout/verticalVisualTextBlock1"/>
    <dgm:cxn modelId="{EF04B6CC-3AE6-42D1-BE7D-2DF50EF7954E}" type="presParOf" srcId="{903EA698-40ED-4BD4-95B7-1F1D0AE1CDBA}" destId="{626B0842-60DA-4021-86F4-5E301F5BD188}" srcOrd="0" destOrd="0" presId="urn:microsoft.com/office/officeart/2024/3/layout/verticalVisualTextBlock1"/>
    <dgm:cxn modelId="{C4488DBA-546C-4A16-BF3B-9DAB63898A80}" type="presParOf" srcId="{903EA698-40ED-4BD4-95B7-1F1D0AE1CDBA}" destId="{31CF0D4D-9F4A-443B-A7FC-1F3006906265}" srcOrd="1" destOrd="0" presId="urn:microsoft.com/office/officeart/2024/3/layout/verticalVisualTextBlock1"/>
    <dgm:cxn modelId="{4E02F928-0EA4-4EB2-A09E-3FDB5CC97837}" type="presParOf" srcId="{903EA698-40ED-4BD4-95B7-1F1D0AE1CDBA}" destId="{3FA411E1-D9CF-4433-B1C0-FAE862F101A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5C0F-7A96-4904-ABAB-55C89B1B2984}">
      <dsp:nvSpPr>
        <dsp:cNvPr id="0" name=""/>
        <dsp:cNvSpPr/>
      </dsp:nvSpPr>
      <dsp:spPr>
        <a:xfrm>
          <a:off x="0" y="0"/>
          <a:ext cx="1558300" cy="15583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310" r="9937" b="-6"/>
          <a:stretch/>
        </a:blipFill>
        <a:ln>
          <a:noFill/>
        </a:ln>
        <a:effectLst/>
      </dsp:spPr>
      <dsp:style>
        <a:lnRef idx="0">
          <a:scrgbClr r="0" g="0" b="0"/>
        </a:lnRef>
        <a:fillRef idx="3">
          <a:scrgbClr r="0" g="0" b="0"/>
        </a:fillRef>
        <a:effectRef idx="2">
          <a:scrgbClr r="0" g="0" b="0"/>
        </a:effectRef>
        <a:fontRef idx="minor">
          <a:schemeClr val="lt1"/>
        </a:fontRef>
      </dsp:style>
    </dsp:sp>
    <dsp:sp modelId="{0BA0EC69-92F5-414F-8322-59E1A35F211A}">
      <dsp:nvSpPr>
        <dsp:cNvPr id="0" name=""/>
        <dsp:cNvSpPr/>
      </dsp:nvSpPr>
      <dsp:spPr>
        <a:xfrm>
          <a:off x="1738300" y="0"/>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Key Sections for Children</a:t>
          </a:r>
        </a:p>
      </dsp:txBody>
      <dsp:txXfrm>
        <a:off x="1738300" y="0"/>
        <a:ext cx="9042475" cy="372152"/>
      </dsp:txXfrm>
    </dsp:sp>
    <dsp:sp modelId="{380F4150-480E-4D45-9E1C-B20AA2021089}">
      <dsp:nvSpPr>
        <dsp:cNvPr id="0" name=""/>
        <dsp:cNvSpPr/>
      </dsp:nvSpPr>
      <dsp:spPr>
        <a:xfrm>
          <a:off x="1738300" y="372152"/>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Sections like 'About Me', 'Important People', and 'My Story' help children reflect on their experiences and identity.</a:t>
          </a:r>
        </a:p>
      </dsp:txBody>
      <dsp:txXfrm>
        <a:off x="1738300" y="372152"/>
        <a:ext cx="9042475" cy="1186148"/>
      </dsp:txXfrm>
    </dsp:sp>
    <dsp:sp modelId="{B565BEE5-0D9B-4ADA-8B1C-C1AFB6623B0E}">
      <dsp:nvSpPr>
        <dsp:cNvPr id="0" name=""/>
        <dsp:cNvSpPr/>
      </dsp:nvSpPr>
      <dsp:spPr>
        <a:xfrm>
          <a:off x="0" y="1682964"/>
          <a:ext cx="1558300" cy="15583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497" r="26749" b="-6"/>
          <a:stretch/>
        </a:blipFill>
        <a:ln>
          <a:noFill/>
        </a:ln>
        <a:effectLst/>
      </dsp:spPr>
      <dsp:style>
        <a:lnRef idx="0">
          <a:scrgbClr r="0" g="0" b="0"/>
        </a:lnRef>
        <a:fillRef idx="3">
          <a:scrgbClr r="0" g="0" b="0"/>
        </a:fillRef>
        <a:effectRef idx="2">
          <a:scrgbClr r="0" g="0" b="0"/>
        </a:effectRef>
        <a:fontRef idx="minor">
          <a:schemeClr val="lt1"/>
        </a:fontRef>
      </dsp:style>
    </dsp:sp>
    <dsp:sp modelId="{72E9A7A8-7B94-4FF5-A116-E570AD71BDE2}">
      <dsp:nvSpPr>
        <dsp:cNvPr id="0" name=""/>
        <dsp:cNvSpPr/>
      </dsp:nvSpPr>
      <dsp:spPr>
        <a:xfrm>
          <a:off x="1738300" y="1682964"/>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Visual Tools for Expression</a:t>
          </a:r>
        </a:p>
      </dsp:txBody>
      <dsp:txXfrm>
        <a:off x="1738300" y="1682964"/>
        <a:ext cx="9042475" cy="372152"/>
      </dsp:txXfrm>
    </dsp:sp>
    <dsp:sp modelId="{F36E6589-2609-4249-B26C-07763576BCE5}">
      <dsp:nvSpPr>
        <dsp:cNvPr id="0" name=""/>
        <dsp:cNvSpPr/>
      </dsp:nvSpPr>
      <dsp:spPr>
        <a:xfrm>
          <a:off x="1738300" y="2055117"/>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Ribbon timelines, coping cards, and cultural maps assist children in understanding their journey and expressing themselves.</a:t>
          </a:r>
        </a:p>
      </dsp:txBody>
      <dsp:txXfrm>
        <a:off x="1738300" y="2055117"/>
        <a:ext cx="9042475" cy="1186148"/>
      </dsp:txXfrm>
    </dsp:sp>
    <dsp:sp modelId="{97286188-7E04-4407-B544-721D4A216414}">
      <dsp:nvSpPr>
        <dsp:cNvPr id="0" name=""/>
        <dsp:cNvSpPr/>
      </dsp:nvSpPr>
      <dsp:spPr>
        <a:xfrm>
          <a:off x="0" y="3365929"/>
          <a:ext cx="1558300" cy="15583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678" r="13568" b="-6"/>
          <a:stretch/>
        </a:blipFill>
        <a:ln>
          <a:noFill/>
        </a:ln>
        <a:effectLst/>
      </dsp:spPr>
      <dsp:style>
        <a:lnRef idx="0">
          <a:scrgbClr r="0" g="0" b="0"/>
        </a:lnRef>
        <a:fillRef idx="3">
          <a:scrgbClr r="0" g="0" b="0"/>
        </a:fillRef>
        <a:effectRef idx="2">
          <a:scrgbClr r="0" g="0" b="0"/>
        </a:effectRef>
        <a:fontRef idx="minor">
          <a:schemeClr val="lt1"/>
        </a:fontRef>
      </dsp:style>
    </dsp:sp>
    <dsp:sp modelId="{A7A60BFA-D8E8-4698-B0FD-645C6AF7A1A9}">
      <dsp:nvSpPr>
        <dsp:cNvPr id="0" name=""/>
        <dsp:cNvSpPr/>
      </dsp:nvSpPr>
      <dsp:spPr>
        <a:xfrm>
          <a:off x="1738300" y="3365929"/>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Supportive Social Work</a:t>
          </a:r>
        </a:p>
      </dsp:txBody>
      <dsp:txXfrm>
        <a:off x="1738300" y="3365929"/>
        <a:ext cx="9042475" cy="372152"/>
      </dsp:txXfrm>
    </dsp:sp>
    <dsp:sp modelId="{D99E8F6E-A606-4D39-9843-5F0EDE232972}">
      <dsp:nvSpPr>
        <dsp:cNvPr id="0" name=""/>
        <dsp:cNvSpPr/>
      </dsp:nvSpPr>
      <dsp:spPr>
        <a:xfrm>
          <a:off x="1738300" y="3738082"/>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Social workers encourage caption writing and safe exploration of children's questions about care and feelings.</a:t>
          </a:r>
        </a:p>
      </dsp:txBody>
      <dsp:txXfrm>
        <a:off x="1738300" y="3738082"/>
        <a:ext cx="9042475" cy="1186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F21F8-D51F-4148-B06A-0BA49DCF9E2E}">
      <dsp:nvSpPr>
        <dsp:cNvPr id="0" name=""/>
        <dsp:cNvSpPr/>
      </dsp:nvSpPr>
      <dsp:spPr>
        <a:xfrm>
          <a:off x="0" y="0"/>
          <a:ext cx="1558300" cy="15583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873" r="30374" b="-6"/>
          <a:stretch/>
        </a:blipFill>
        <a:ln>
          <a:noFill/>
        </a:ln>
        <a:effectLst/>
      </dsp:spPr>
      <dsp:style>
        <a:lnRef idx="0">
          <a:scrgbClr r="0" g="0" b="0"/>
        </a:lnRef>
        <a:fillRef idx="3">
          <a:scrgbClr r="0" g="0" b="0"/>
        </a:fillRef>
        <a:effectRef idx="2">
          <a:scrgbClr r="0" g="0" b="0"/>
        </a:effectRef>
        <a:fontRef idx="minor">
          <a:schemeClr val="lt1"/>
        </a:fontRef>
      </dsp:style>
    </dsp:sp>
    <dsp:sp modelId="{66ED5BAB-088A-4620-8701-8C6615A84226}">
      <dsp:nvSpPr>
        <dsp:cNvPr id="0" name=""/>
        <dsp:cNvSpPr/>
      </dsp:nvSpPr>
      <dsp:spPr>
        <a:xfrm>
          <a:off x="1738300" y="0"/>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Key Sections for Engagement</a:t>
          </a:r>
        </a:p>
      </dsp:txBody>
      <dsp:txXfrm>
        <a:off x="1738300" y="0"/>
        <a:ext cx="9042475" cy="372152"/>
      </dsp:txXfrm>
    </dsp:sp>
    <dsp:sp modelId="{48F5AFCE-4016-4F5E-A597-663415F4C556}">
      <dsp:nvSpPr>
        <dsp:cNvPr id="0" name=""/>
        <dsp:cNvSpPr/>
      </dsp:nvSpPr>
      <dsp:spPr>
        <a:xfrm>
          <a:off x="1738300" y="372152"/>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Key sections address children's strengths, relationships, safety, identity, rights, and future aspirations comprehensively.</a:t>
          </a:r>
        </a:p>
      </dsp:txBody>
      <dsp:txXfrm>
        <a:off x="1738300" y="372152"/>
        <a:ext cx="9042475" cy="1186148"/>
      </dsp:txXfrm>
    </dsp:sp>
    <dsp:sp modelId="{D59B9CBF-B8D2-48D6-B44F-109AC4DD524F}">
      <dsp:nvSpPr>
        <dsp:cNvPr id="0" name=""/>
        <dsp:cNvSpPr/>
      </dsp:nvSpPr>
      <dsp:spPr>
        <a:xfrm>
          <a:off x="0" y="1682964"/>
          <a:ext cx="1558300" cy="15583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749" r="13995" b="-8"/>
          <a:stretch/>
        </a:blipFill>
        <a:ln>
          <a:noFill/>
        </a:ln>
        <a:effectLst/>
      </dsp:spPr>
      <dsp:style>
        <a:lnRef idx="0">
          <a:scrgbClr r="0" g="0" b="0"/>
        </a:lnRef>
        <a:fillRef idx="3">
          <a:scrgbClr r="0" g="0" b="0"/>
        </a:fillRef>
        <a:effectRef idx="2">
          <a:scrgbClr r="0" g="0" b="0"/>
        </a:effectRef>
        <a:fontRef idx="minor">
          <a:schemeClr val="lt1"/>
        </a:fontRef>
      </dsp:style>
    </dsp:sp>
    <dsp:sp modelId="{147F3219-C687-41B7-92C2-9A629BE4A782}">
      <dsp:nvSpPr>
        <dsp:cNvPr id="0" name=""/>
        <dsp:cNvSpPr/>
      </dsp:nvSpPr>
      <dsp:spPr>
        <a:xfrm>
          <a:off x="1738300" y="1682964"/>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Visual Tools for Deeper Understanding</a:t>
          </a:r>
        </a:p>
      </dsp:txBody>
      <dsp:txXfrm>
        <a:off x="1738300" y="1682964"/>
        <a:ext cx="9042475" cy="372152"/>
      </dsp:txXfrm>
    </dsp:sp>
    <dsp:sp modelId="{B10C4280-2FEB-4A8D-AFD2-FB03C074FB8A}">
      <dsp:nvSpPr>
        <dsp:cNvPr id="0" name=""/>
        <dsp:cNvSpPr/>
      </dsp:nvSpPr>
      <dsp:spPr>
        <a:xfrm>
          <a:off x="1738300" y="2055117"/>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Visual aids such as decision maps, goal ladders, and cultural symbols enhance children's comprehension and participation.</a:t>
          </a:r>
        </a:p>
      </dsp:txBody>
      <dsp:txXfrm>
        <a:off x="1738300" y="2055117"/>
        <a:ext cx="9042475" cy="1186148"/>
      </dsp:txXfrm>
    </dsp:sp>
    <dsp:sp modelId="{626B0842-60DA-4021-86F4-5E301F5BD188}">
      <dsp:nvSpPr>
        <dsp:cNvPr id="0" name=""/>
        <dsp:cNvSpPr/>
      </dsp:nvSpPr>
      <dsp:spPr>
        <a:xfrm>
          <a:off x="0" y="3365929"/>
          <a:ext cx="1558300" cy="15583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1120" r="2126" b="-6"/>
          <a:stretch/>
        </a:blipFill>
        <a:ln>
          <a:noFill/>
        </a:ln>
        <a:effectLst/>
      </dsp:spPr>
      <dsp:style>
        <a:lnRef idx="0">
          <a:scrgbClr r="0" g="0" b="0"/>
        </a:lnRef>
        <a:fillRef idx="3">
          <a:scrgbClr r="0" g="0" b="0"/>
        </a:fillRef>
        <a:effectRef idx="2">
          <a:scrgbClr r="0" g="0" b="0"/>
        </a:effectRef>
        <a:fontRef idx="minor">
          <a:schemeClr val="lt1"/>
        </a:fontRef>
      </dsp:style>
    </dsp:sp>
    <dsp:sp modelId="{31CF0D4D-9F4A-443B-A7FC-1F3006906265}">
      <dsp:nvSpPr>
        <dsp:cNvPr id="0" name=""/>
        <dsp:cNvSpPr/>
      </dsp:nvSpPr>
      <dsp:spPr>
        <a:xfrm>
          <a:off x="1738300" y="3365929"/>
          <a:ext cx="9042475" cy="37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Supporting Children's Voice</a:t>
          </a:r>
        </a:p>
      </dsp:txBody>
      <dsp:txXfrm>
        <a:off x="1738300" y="3365929"/>
        <a:ext cx="9042475" cy="372152"/>
      </dsp:txXfrm>
    </dsp:sp>
    <dsp:sp modelId="{3FA411E1-D9CF-4433-B1C0-FAE862F101A5}">
      <dsp:nvSpPr>
        <dsp:cNvPr id="0" name=""/>
        <dsp:cNvSpPr/>
      </dsp:nvSpPr>
      <dsp:spPr>
        <a:xfrm>
          <a:off x="1738300" y="3738082"/>
          <a:ext cx="9042475" cy="1186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Social workers should clearly explain roles, validate children's voices, and promote advocacy and rights awareness.</a:t>
          </a:r>
        </a:p>
      </dsp:txBody>
      <dsp:txXfrm>
        <a:off x="1738300" y="3738082"/>
        <a:ext cx="9042475" cy="118614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EF1B-3089-4752-BFCD-CDC3014626A0}" type="datetimeFigureOut">
              <a:rPr lang="en-US" smtClean="0"/>
              <a:t>10/12/2025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3FAF-CC6A-478D-BF6B-BD1EE87BC1BE}" type="slidenum">
              <a:rPr lang="en-US" smtClean="0"/>
              <a:t>‹#›</a:t>
            </a:fld>
            <a:endParaRPr lang="en-US" dirty="0"/>
          </a:p>
        </p:txBody>
      </p:sp>
    </p:spTree>
    <p:extLst>
      <p:ext uri="{BB962C8B-B14F-4D97-AF65-F5344CB8AC3E}">
        <p14:creationId xmlns:p14="http://schemas.microsoft.com/office/powerpoint/2010/main" val="133121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E29F3FAF-CC6A-478D-BF6B-BD1EE87BC1BE}" type="slidenum">
              <a:rPr lang="en-US" smtClean="0"/>
              <a:t>1</a:t>
            </a:fld>
            <a:endParaRPr lang="en-US" dirty="0"/>
          </a:p>
        </p:txBody>
      </p:sp>
    </p:spTree>
    <p:extLst>
      <p:ext uri="{BB962C8B-B14F-4D97-AF65-F5344CB8AC3E}">
        <p14:creationId xmlns:p14="http://schemas.microsoft.com/office/powerpoint/2010/main" val="15948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Sections and Visual Tools, Worker Script and Engagement Strategies</a:t>
            </a:r>
          </a:p>
        </p:txBody>
      </p:sp>
      <p:sp>
        <p:nvSpPr>
          <p:cNvPr id="4" name="Slide Number Placeholder 3"/>
          <p:cNvSpPr>
            <a:spLocks noGrp="1"/>
          </p:cNvSpPr>
          <p:nvPr>
            <p:ph type="sldNum" sz="quarter" idx="5"/>
          </p:nvPr>
        </p:nvSpPr>
        <p:spPr/>
        <p:txBody>
          <a:bodyPr/>
          <a:lstStyle/>
          <a:p>
            <a:fld id="{E29F3FAF-CC6A-478D-BF6B-BD1EE87BC1BE}" type="slidenum">
              <a:rPr lang="en-US" smtClean="0"/>
              <a:t>10</a:t>
            </a:fld>
            <a:endParaRPr lang="en-US" dirty="0"/>
          </a:p>
        </p:txBody>
      </p:sp>
    </p:spTree>
    <p:extLst>
      <p:ext uri="{BB962C8B-B14F-4D97-AF65-F5344CB8AC3E}">
        <p14:creationId xmlns:p14="http://schemas.microsoft.com/office/powerpoint/2010/main" val="266406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aged 9–10 are capable of understanding multiple causes and making sense of roles and decisions. Key sections include 'Me, My Strengths &amp; Values', 'People, Roles &amp; Decisions', 'My Life Story—The Bigger Picture', 'Detailed Timeline', 'Contact &amp; Relationships', 'Health &amp; Safety Plan', 'Identity &amp; Belonging', 'Tough Topics', 'School &amp; Achievements', 'My Rights &amp; My Voice', and 'Future Me'. Visual tools such as decision maps, goal ladders, and cultural symbols support deeper engagement. Social workers should explain roles clearly, validate the child’s voice, and support advocacy and rights awareness.</a:t>
            </a:r>
          </a:p>
        </p:txBody>
      </p:sp>
      <p:sp>
        <p:nvSpPr>
          <p:cNvPr id="4" name="Slide Number Placeholder 3"/>
          <p:cNvSpPr>
            <a:spLocks noGrp="1"/>
          </p:cNvSpPr>
          <p:nvPr>
            <p:ph type="sldNum" sz="quarter" idx="5"/>
          </p:nvPr>
        </p:nvSpPr>
        <p:spPr/>
        <p:txBody>
          <a:bodyPr/>
          <a:lstStyle/>
          <a:p>
            <a:fld id="{E29F3FAF-CC6A-478D-BF6B-BD1EE87BC1BE}" type="slidenum">
              <a:rPr lang="en-US" smtClean="0"/>
              <a:t>11</a:t>
            </a:fld>
            <a:endParaRPr lang="en-US" dirty="0"/>
          </a:p>
        </p:txBody>
      </p:sp>
    </p:spTree>
    <p:extLst>
      <p:ext uri="{BB962C8B-B14F-4D97-AF65-F5344CB8AC3E}">
        <p14:creationId xmlns:p14="http://schemas.microsoft.com/office/powerpoint/2010/main" val="184689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worker script for ages 9–10 includes: 'There were different reasons home wasn’t safe enough then. Adults made a plan to keep you safe.' Social workers should explain roles and decisions clearly, capture the child’s views, and discuss rights and advocacy. Tough topics such as bereavement should be addressed using correct terms like 'irreversible' and 'universal'. The script encourages setting realistic goals with support steps and using visual tools to reinforce understanding. Sessions should be structured, paced, and include opportunities for reflection and planning.</a:t>
            </a:r>
          </a:p>
        </p:txBody>
      </p:sp>
      <p:sp>
        <p:nvSpPr>
          <p:cNvPr id="4" name="Slide Number Placeholder 3"/>
          <p:cNvSpPr>
            <a:spLocks noGrp="1"/>
          </p:cNvSpPr>
          <p:nvPr>
            <p:ph type="sldNum" sz="quarter" idx="5"/>
          </p:nvPr>
        </p:nvSpPr>
        <p:spPr/>
        <p:txBody>
          <a:bodyPr/>
          <a:lstStyle/>
          <a:p>
            <a:fld id="{E29F3FAF-CC6A-478D-BF6B-BD1EE87BC1BE}" type="slidenum">
              <a:rPr lang="en-US" smtClean="0"/>
              <a:t>12</a:t>
            </a:fld>
            <a:endParaRPr lang="en-US" dirty="0"/>
          </a:p>
        </p:txBody>
      </p:sp>
    </p:spTree>
    <p:extLst>
      <p:ext uri="{BB962C8B-B14F-4D97-AF65-F5344CB8AC3E}">
        <p14:creationId xmlns:p14="http://schemas.microsoft.com/office/powerpoint/2010/main" val="18405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Takeaways and Next Steps</a:t>
            </a:r>
          </a:p>
        </p:txBody>
      </p:sp>
      <p:sp>
        <p:nvSpPr>
          <p:cNvPr id="4" name="Slide Number Placeholder 3"/>
          <p:cNvSpPr>
            <a:spLocks noGrp="1"/>
          </p:cNvSpPr>
          <p:nvPr>
            <p:ph type="sldNum" sz="quarter" idx="5"/>
          </p:nvPr>
        </p:nvSpPr>
        <p:spPr/>
        <p:txBody>
          <a:bodyPr/>
          <a:lstStyle/>
          <a:p>
            <a:fld id="{E29F3FAF-CC6A-478D-BF6B-BD1EE87BC1BE}" type="slidenum">
              <a:rPr lang="en-US" smtClean="0"/>
              <a:t>13</a:t>
            </a:fld>
            <a:endParaRPr lang="en-US" dirty="0"/>
          </a:p>
        </p:txBody>
      </p:sp>
    </p:spTree>
    <p:extLst>
      <p:ext uri="{BB962C8B-B14F-4D97-AF65-F5344CB8AC3E}">
        <p14:creationId xmlns:p14="http://schemas.microsoft.com/office/powerpoint/2010/main" val="77576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Life Story Work is a vital tool for supporting children in care. It helps build identity, emotional literacy, and stability. Social workers should tailor their approach to the child’s developmental stage, use visual and creative tools, and maintain a trauma-informed, child-centered practice. The master training deck provides structured templates, worker scripts, and visual guidance for ages 5–10. Practitioners are encouraged to use these resources flexibly, involve carers, and ensure the child’s voice is central throughout the process.</a:t>
            </a:r>
          </a:p>
        </p:txBody>
      </p:sp>
      <p:sp>
        <p:nvSpPr>
          <p:cNvPr id="4" name="Slide Number Placeholder 3"/>
          <p:cNvSpPr>
            <a:spLocks noGrp="1"/>
          </p:cNvSpPr>
          <p:nvPr>
            <p:ph type="sldNum" sz="quarter" idx="5"/>
          </p:nvPr>
        </p:nvSpPr>
        <p:spPr/>
        <p:txBody>
          <a:bodyPr/>
          <a:lstStyle/>
          <a:p>
            <a:fld id="{E29F3FAF-CC6A-478D-BF6B-BD1EE87BC1BE}" type="slidenum">
              <a:rPr lang="en-US" smtClean="0"/>
              <a:t>14</a:t>
            </a:fld>
            <a:endParaRPr lang="en-US" dirty="0"/>
          </a:p>
        </p:txBody>
      </p:sp>
    </p:spTree>
    <p:extLst>
      <p:ext uri="{BB962C8B-B14F-4D97-AF65-F5344CB8AC3E}">
        <p14:creationId xmlns:p14="http://schemas.microsoft.com/office/powerpoint/2010/main" val="393695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and Benefits of Life Story Work</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dirty="0"/>
          </a:p>
        </p:txBody>
      </p:sp>
    </p:spTree>
    <p:extLst>
      <p:ext uri="{BB962C8B-B14F-4D97-AF65-F5344CB8AC3E}">
        <p14:creationId xmlns:p14="http://schemas.microsoft.com/office/powerpoint/2010/main" val="166417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Life Story Work is a therapeutic and developmental process that helps children understand their past, embrace their present, and dream about their future. It is especially important for children in care, as it supports identity formation, emotional regulation, and placement stability. This training introduces the principles of Life Story Work, including age-appropriate communication, trauma-informed practice, and the use of creative tools such as timelines, memory boxes, and visual storytelling. Social workers are guided to begin with the child's present identity, gently explore the past, and build toward future hopes, ensuring the child feels safe, heard, and empowered throughout the process.</a:t>
            </a:r>
          </a:p>
        </p:txBody>
      </p:sp>
      <p:sp>
        <p:nvSpPr>
          <p:cNvPr id="4" name="Slide Number Placeholder 3"/>
          <p:cNvSpPr>
            <a:spLocks noGrp="1"/>
          </p:cNvSpPr>
          <p:nvPr>
            <p:ph type="sldNum" sz="quarter" idx="5"/>
          </p:nvPr>
        </p:nvSpPr>
        <p:spPr/>
        <p:txBody>
          <a:bodyPr/>
          <a:lstStyle/>
          <a:p>
            <a:fld id="{E29F3FAF-CC6A-478D-BF6B-BD1EE87BC1BE}" type="slidenum">
              <a:rPr lang="en-US" smtClean="0"/>
              <a:t>3</a:t>
            </a:fld>
            <a:endParaRPr lang="en-US" dirty="0"/>
          </a:p>
        </p:txBody>
      </p:sp>
    </p:spTree>
    <p:extLst>
      <p:ext uri="{BB962C8B-B14F-4D97-AF65-F5344CB8AC3E}">
        <p14:creationId xmlns:p14="http://schemas.microsoft.com/office/powerpoint/2010/main" val="348199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Sections and Visual Tools, Worker Script and Engagement Strategies</a:t>
            </a:r>
          </a:p>
        </p:txBody>
      </p:sp>
      <p:sp>
        <p:nvSpPr>
          <p:cNvPr id="4" name="Slide Number Placeholder 3"/>
          <p:cNvSpPr>
            <a:spLocks noGrp="1"/>
          </p:cNvSpPr>
          <p:nvPr>
            <p:ph type="sldNum" sz="quarter" idx="5"/>
          </p:nvPr>
        </p:nvSpPr>
        <p:spPr/>
        <p:txBody>
          <a:bodyPr/>
          <a:lstStyle/>
          <a:p>
            <a:fld id="{E29F3FAF-CC6A-478D-BF6B-BD1EE87BC1BE}" type="slidenum">
              <a:rPr lang="en-US" smtClean="0"/>
              <a:t>4</a:t>
            </a:fld>
            <a:endParaRPr lang="en-US" dirty="0"/>
          </a:p>
        </p:txBody>
      </p:sp>
    </p:spTree>
    <p:extLst>
      <p:ext uri="{BB962C8B-B14F-4D97-AF65-F5344CB8AC3E}">
        <p14:creationId xmlns:p14="http://schemas.microsoft.com/office/powerpoint/2010/main" val="236056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 children aged 5–6, Life Story Work should be highly visual, concrete, and short. Key sections include 'Who I Am Right Now', 'My Everyday Life', 'People Who Keep Me Safe', 'My Story—Why I Came Into Care', 'My Feelings &amp; Coping', 'My Memory Box', and 'My Hopes'. Each section uses simple language and visual aids such as photos, stickers, and drawings. Social workers are encouraged to use first–then boards, feelings faces, and co-create pages with the child. The goal is to build safety and identity while gently introducing the reasons for care in a non-blaming, safety-led manner.</a:t>
            </a:r>
          </a:p>
        </p:txBody>
      </p:sp>
      <p:sp>
        <p:nvSpPr>
          <p:cNvPr id="4" name="Slide Number Placeholder 3"/>
          <p:cNvSpPr>
            <a:spLocks noGrp="1"/>
          </p:cNvSpPr>
          <p:nvPr>
            <p:ph type="sldNum" sz="quarter" idx="5"/>
          </p:nvPr>
        </p:nvSpPr>
        <p:spPr/>
        <p:txBody>
          <a:bodyPr/>
          <a:lstStyle/>
          <a:p>
            <a:fld id="{E29F3FAF-CC6A-478D-BF6B-BD1EE87BC1BE}" type="slidenum">
              <a:rPr lang="en-US" smtClean="0"/>
              <a:t>5</a:t>
            </a:fld>
            <a:endParaRPr lang="en-US" dirty="0"/>
          </a:p>
        </p:txBody>
      </p:sp>
    </p:spTree>
    <p:extLst>
      <p:ext uri="{BB962C8B-B14F-4D97-AF65-F5344CB8AC3E}">
        <p14:creationId xmlns:p14="http://schemas.microsoft.com/office/powerpoint/2010/main" val="294426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Social workers should use short, clear sentences and visual prompts to engage children aged 5–6. Suggested phrases include: 'Grown-ups decided you needed to stay somewhere safe while Mum/Dad got help.' Validate feelings with statements like 'It’s okay to feel sad or wobbly. I’m here with you.' Encourage the child to identify safe adults and use calming activities such as drawing or cuddling a toy. The worker script emphasizes co-regulation, emotional literacy, and the importance of ending sessions with a calming game or story.</a:t>
            </a:r>
          </a:p>
        </p:txBody>
      </p:sp>
      <p:sp>
        <p:nvSpPr>
          <p:cNvPr id="4" name="Slide Number Placeholder 3"/>
          <p:cNvSpPr>
            <a:spLocks noGrp="1"/>
          </p:cNvSpPr>
          <p:nvPr>
            <p:ph type="sldNum" sz="quarter" idx="5"/>
          </p:nvPr>
        </p:nvSpPr>
        <p:spPr/>
        <p:txBody>
          <a:bodyPr/>
          <a:lstStyle/>
          <a:p>
            <a:fld id="{E29F3FAF-CC6A-478D-BF6B-BD1EE87BC1BE}" type="slidenum">
              <a:rPr lang="en-US" smtClean="0"/>
              <a:t>6</a:t>
            </a:fld>
            <a:endParaRPr lang="en-US" dirty="0"/>
          </a:p>
        </p:txBody>
      </p:sp>
    </p:spTree>
    <p:extLst>
      <p:ext uri="{BB962C8B-B14F-4D97-AF65-F5344CB8AC3E}">
        <p14:creationId xmlns:p14="http://schemas.microsoft.com/office/powerpoint/2010/main" val="169267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Sections and Visual Tools, Worker Script and Engagement Strategies</a:t>
            </a:r>
          </a:p>
        </p:txBody>
      </p:sp>
      <p:sp>
        <p:nvSpPr>
          <p:cNvPr id="4" name="Slide Number Placeholder 3"/>
          <p:cNvSpPr>
            <a:spLocks noGrp="1"/>
          </p:cNvSpPr>
          <p:nvPr>
            <p:ph type="sldNum" sz="quarter" idx="5"/>
          </p:nvPr>
        </p:nvSpPr>
        <p:spPr/>
        <p:txBody>
          <a:bodyPr/>
          <a:lstStyle/>
          <a:p>
            <a:fld id="{E29F3FAF-CC6A-478D-BF6B-BD1EE87BC1BE}" type="slidenum">
              <a:rPr lang="en-US" smtClean="0"/>
              <a:t>7</a:t>
            </a:fld>
            <a:endParaRPr lang="en-US" dirty="0"/>
          </a:p>
        </p:txBody>
      </p:sp>
    </p:spTree>
    <p:extLst>
      <p:ext uri="{BB962C8B-B14F-4D97-AF65-F5344CB8AC3E}">
        <p14:creationId xmlns:p14="http://schemas.microsoft.com/office/powerpoint/2010/main" val="84990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Children aged 7–8 are beginning to develop logical thinking and can engage with simple timelines and people maps. Key sections include 'About Me (Now)', 'Important People &amp; Network', 'My Story—What Happened', 'Timeline', 'My Feelings &amp; Coping', 'School &amp; Achievements', 'Identity &amp; Culture', 'Questions I Have', and 'Future Hopes'. Visual tools such as ribbon timelines, coping cards, and cultural maps help children understand their journey and express their identity. Social workers should encourage children to write or dictate captions and explore their questions about care in a safe and supportive way.</a:t>
            </a:r>
          </a:p>
        </p:txBody>
      </p:sp>
      <p:sp>
        <p:nvSpPr>
          <p:cNvPr id="4" name="Slide Number Placeholder 3"/>
          <p:cNvSpPr>
            <a:spLocks noGrp="1"/>
          </p:cNvSpPr>
          <p:nvPr>
            <p:ph type="sldNum" sz="quarter" idx="5"/>
          </p:nvPr>
        </p:nvSpPr>
        <p:spPr/>
        <p:txBody>
          <a:bodyPr/>
          <a:lstStyle/>
          <a:p>
            <a:fld id="{E29F3FAF-CC6A-478D-BF6B-BD1EE87BC1BE}" type="slidenum">
              <a:rPr lang="en-US" smtClean="0"/>
              <a:t>8</a:t>
            </a:fld>
            <a:endParaRPr lang="en-US" dirty="0"/>
          </a:p>
        </p:txBody>
      </p:sp>
    </p:spTree>
    <p:extLst>
      <p:ext uri="{BB962C8B-B14F-4D97-AF65-F5344CB8AC3E}">
        <p14:creationId xmlns:p14="http://schemas.microsoft.com/office/powerpoint/2010/main" val="156716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 ages 7–8, the worker script includes phrases like: 'There were adult problems that made home unsafe. Adults made a plan to keep you safe.' Social workers should use timelines and maps to explain events and invite questions from the child. Coping strategies such as breathing exercises, drawing, and talking should be co-created with the child. The script encourages celebrating achievements and cultural identity, and planning future goals together. Sessions should alternate between creative and talk-based activities to maintain engagement.</a:t>
            </a:r>
          </a:p>
        </p:txBody>
      </p:sp>
      <p:sp>
        <p:nvSpPr>
          <p:cNvPr id="4" name="Slide Number Placeholder 3"/>
          <p:cNvSpPr>
            <a:spLocks noGrp="1"/>
          </p:cNvSpPr>
          <p:nvPr>
            <p:ph type="sldNum" sz="quarter" idx="5"/>
          </p:nvPr>
        </p:nvSpPr>
        <p:spPr/>
        <p:txBody>
          <a:bodyPr/>
          <a:lstStyle/>
          <a:p>
            <a:fld id="{E29F3FAF-CC6A-478D-BF6B-BD1EE87BC1BE}" type="slidenum">
              <a:rPr lang="en-US" smtClean="0"/>
              <a:t>9</a:t>
            </a:fld>
            <a:endParaRPr lang="en-US" dirty="0"/>
          </a:p>
        </p:txBody>
      </p:sp>
    </p:spTree>
    <p:extLst>
      <p:ext uri="{BB962C8B-B14F-4D97-AF65-F5344CB8AC3E}">
        <p14:creationId xmlns:p14="http://schemas.microsoft.com/office/powerpoint/2010/main" val="318364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10/12/2025</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3442845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117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10/12/2025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8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140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10/12/2025</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419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3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endParaRPr lang="en-US" dirty="0"/>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10/12/2025</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9971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10/12/2025</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9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10/12/2025</a:t>
            </a:fld>
            <a:endParaRPr lang="en-US" dirty="0"/>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04595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10/12/2025</a:t>
            </a:fld>
            <a:endParaRPr lang="en-US" dirty="0"/>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1514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10/12/2025</a:t>
            </a:fld>
            <a:endParaRPr lang="en-US" dirty="0"/>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4170001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10/12/2025</a:t>
            </a:fld>
            <a:endParaRPr lang="en-US" dirty="0"/>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62129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10/12/2025</a:t>
            </a:fld>
            <a:endParaRPr lang="en-US" dirty="0"/>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0989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10/12/2025</a:t>
            </a:fld>
            <a:endParaRPr lang="en-US" dirty="0"/>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61181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10/12/2025</a:t>
            </a:fld>
            <a:endParaRPr lang="en-US" dirty="0"/>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71517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10/12/2025</a:t>
            </a:fld>
            <a:endParaRPr lang="en-US" dirty="0"/>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5162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10/12/2025</a:t>
            </a:fld>
            <a:endParaRPr lang="en-US" dirty="0"/>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0710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10/12/2025</a:t>
            </a:fld>
            <a:endParaRPr lang="en-US" dirty="0"/>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3193705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10/12/2025</a:t>
            </a:fld>
            <a:endParaRPr lang="en-US" dirty="0"/>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96971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10/12/2025</a:t>
            </a:fld>
            <a:endParaRPr lang="en-US" dirty="0"/>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13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4687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10/12/2025</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dirty="0"/>
              <a:t> </a:t>
            </a:r>
          </a:p>
        </p:txBody>
      </p:sp>
    </p:spTree>
    <p:extLst>
      <p:ext uri="{BB962C8B-B14F-4D97-AF65-F5344CB8AC3E}">
        <p14:creationId xmlns:p14="http://schemas.microsoft.com/office/powerpoint/2010/main" val="24149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dirty="0"/>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10/12/2025</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416766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52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38583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dirty="0"/>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dirty="0"/>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10/12/2025</a:t>
            </a:fld>
            <a:endParaRPr lang="en-US" dirty="0"/>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dirty="0"/>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1006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7608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dirty="0"/>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385003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1873031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812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8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dirty="0"/>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069209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endParaRPr lang="en-US" dirty="0"/>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1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endParaRPr lang="en-US" dirty="0"/>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89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85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dirty="0"/>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10/12/2025</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776344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10/12/2025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691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10/12/2025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616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10/12/2025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204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10/12/2025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74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10/12/2025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688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5786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33473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10/12/2025</a:t>
            </a:fld>
            <a:endParaRPr lang="en-US" dirty="0"/>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7683680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dirty="0"/>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10/12/2025</a:t>
            </a:fld>
            <a:endParaRPr lang="en-US" dirty="0"/>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18939923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10/12/2025</a:t>
            </a:fld>
            <a:endParaRPr lang="en-US" dirty="0"/>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5496010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39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10/12/2025</a:t>
            </a:fld>
            <a:endParaRPr lang="en-US" dirty="0"/>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3068"/>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2" r:id="rId3"/>
    <p:sldLayoutId id="2147483945" r:id="rId4"/>
    <p:sldLayoutId id="2147483936" r:id="rId5"/>
    <p:sldLayoutId id="2147483759" r:id="rId6"/>
    <p:sldLayoutId id="2147483760" r:id="rId7"/>
    <p:sldLayoutId id="2147483761" r:id="rId8"/>
    <p:sldLayoutId id="2147483765" r:id="rId9"/>
    <p:sldLayoutId id="2147483770" r:id="rId10"/>
    <p:sldLayoutId id="2147483953" r:id="rId11"/>
    <p:sldLayoutId id="2147483948" r:id="rId12"/>
    <p:sldLayoutId id="2147483954" r:id="rId13"/>
    <p:sldLayoutId id="2147483769" r:id="rId14"/>
    <p:sldLayoutId id="2147483944" r:id="rId15"/>
    <p:sldLayoutId id="2147483771" r:id="rId16"/>
    <p:sldLayoutId id="2147483772" r:id="rId17"/>
    <p:sldLayoutId id="2147483774" r:id="rId18"/>
    <p:sldLayoutId id="2147483949" r:id="rId19"/>
    <p:sldLayoutId id="2147483950" r:id="rId20"/>
    <p:sldLayoutId id="2147483775" r:id="rId21"/>
    <p:sldLayoutId id="2147483776" r:id="rId22"/>
    <p:sldLayoutId id="2147483777" r:id="rId23"/>
    <p:sldLayoutId id="2147483778" r:id="rId24"/>
    <p:sldLayoutId id="2147483779" r:id="rId25"/>
    <p:sldLayoutId id="2147483780" r:id="rId26"/>
    <p:sldLayoutId id="2147483782" r:id="rId27"/>
    <p:sldLayoutId id="2147483783" r:id="rId28"/>
    <p:sldLayoutId id="2147483784" r:id="rId29"/>
    <p:sldLayoutId id="2147483786" r:id="rId30"/>
    <p:sldLayoutId id="2147483787" r:id="rId31"/>
    <p:sldLayoutId id="2147483788" r:id="rId32"/>
    <p:sldLayoutId id="2147483789" r:id="rId33"/>
    <p:sldLayoutId id="2147483791" r:id="rId34"/>
    <p:sldLayoutId id="2147483947" r:id="rId35"/>
    <p:sldLayoutId id="2147483951" r:id="rId36"/>
    <p:sldLayoutId id="2147483952" r:id="rId37"/>
    <p:sldLayoutId id="2147483792" r:id="rId38"/>
    <p:sldLayoutId id="2147483793" r:id="rId39"/>
    <p:sldLayoutId id="2147483794" r:id="rId40"/>
    <p:sldLayoutId id="2147483941" r:id="rId41"/>
    <p:sldLayoutId id="2147483795" r:id="rId42"/>
    <p:sldLayoutId id="2147483796" r:id="rId43"/>
    <p:sldLayoutId id="2147483942" r:id="rId44"/>
    <p:sldLayoutId id="2147483943"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9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5E23-E628-3836-F97E-CDE72DCBEC5F}"/>
              </a:ext>
            </a:extLst>
          </p:cNvPr>
          <p:cNvSpPr>
            <a:spLocks noGrp="1"/>
          </p:cNvSpPr>
          <p:nvPr>
            <p:ph type="ctrTitle"/>
          </p:nvPr>
        </p:nvSpPr>
        <p:spPr>
          <a:xfrm>
            <a:off x="609600" y="5218032"/>
            <a:ext cx="10972800" cy="786384"/>
          </a:xfrm>
        </p:spPr>
        <p:txBody>
          <a:bodyPr anchor="b">
            <a:normAutofit/>
          </a:bodyPr>
          <a:lstStyle/>
          <a:p>
            <a:r>
              <a:rPr lang="en-US"/>
              <a:t>Life Story Work Master Training</a:t>
            </a:r>
          </a:p>
        </p:txBody>
      </p:sp>
      <p:sp>
        <p:nvSpPr>
          <p:cNvPr id="3" name="Subtitle 2">
            <a:extLst>
              <a:ext uri="{FF2B5EF4-FFF2-40B4-BE49-F238E27FC236}">
                <a16:creationId xmlns:a16="http://schemas.microsoft.com/office/drawing/2014/main" id="{D67C638C-88C7-5E81-600D-45F4E7D11FB1}"/>
              </a:ext>
            </a:extLst>
          </p:cNvPr>
          <p:cNvSpPr>
            <a:spLocks noGrp="1"/>
          </p:cNvSpPr>
          <p:nvPr>
            <p:ph type="subTitle" idx="1"/>
          </p:nvPr>
        </p:nvSpPr>
        <p:spPr>
          <a:xfrm>
            <a:off x="609600" y="5972629"/>
            <a:ext cx="10972800" cy="480373"/>
          </a:xfrm>
        </p:spPr>
        <p:txBody>
          <a:bodyPr anchor="t">
            <a:normAutofit/>
          </a:bodyPr>
          <a:lstStyle/>
          <a:p>
            <a:r>
              <a:rPr lang="en-US"/>
              <a:t>Developing expert skills in personal narrative techniques</a:t>
            </a:r>
          </a:p>
        </p:txBody>
      </p:sp>
      <p:pic>
        <p:nvPicPr>
          <p:cNvPr id="7" name="Picture 6" descr="Person writing on notebook">
            <a:extLst>
              <a:ext uri="{FF2B5EF4-FFF2-40B4-BE49-F238E27FC236}">
                <a16:creationId xmlns:a16="http://schemas.microsoft.com/office/drawing/2014/main" id="{200C542A-256E-4255-8C66-018BB7378A35}"/>
              </a:ext>
            </a:extLst>
          </p:cNvPr>
          <p:cNvPicPr>
            <a:picLocks noChangeAspect="1"/>
          </p:cNvPicPr>
          <p:nvPr/>
        </p:nvPicPr>
        <p:blipFill>
          <a:blip r:embed="rId3"/>
          <a:srcRect t="24610"/>
          <a:stretch>
            <a:fillRect/>
          </a:stretch>
        </p:blipFill>
        <p:spPr>
          <a:xfrm>
            <a:off x="20" y="10"/>
            <a:ext cx="12191979" cy="4986415"/>
          </a:xfrm>
          <a:prstGeom prst="rect">
            <a:avLst/>
          </a:prstGeom>
          <a:noFill/>
        </p:spPr>
      </p:pic>
      <p:sp>
        <p:nvSpPr>
          <p:cNvPr id="4" name="Footer Placeholder 3">
            <a:extLst>
              <a:ext uri="{FF2B5EF4-FFF2-40B4-BE49-F238E27FC236}">
                <a16:creationId xmlns:a16="http://schemas.microsoft.com/office/drawing/2014/main" id="{514CA749-E9E5-43AB-6284-8B7FEEAB7AF7}"/>
              </a:ext>
            </a:extLst>
          </p:cNvPr>
          <p:cNvSpPr>
            <a:spLocks noGrp="1"/>
          </p:cNvSpPr>
          <p:nvPr>
            <p:ph type="ftr" sz="quarter" idx="15"/>
          </p:nvPr>
        </p:nvSpPr>
        <p:spPr>
          <a:xfrm rot="16200000">
            <a:off x="-396119" y="5787191"/>
            <a:ext cx="1503444"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70CB9AE4-B105-20A3-A9D7-1FA8553A6808}"/>
              </a:ext>
            </a:extLst>
          </p:cNvPr>
          <p:cNvSpPr>
            <a:spLocks noGrp="1"/>
          </p:cNvSpPr>
          <p:nvPr>
            <p:ph type="dt" sz="half" idx="14"/>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DF20BFF0-D023-561F-B3F1-037932FAAA46}"/>
              </a:ext>
            </a:extLst>
          </p:cNvPr>
          <p:cNvSpPr>
            <a:spLocks noGrp="1"/>
          </p:cNvSpPr>
          <p:nvPr>
            <p:ph type="sldNum" sz="quarter" idx="16"/>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a:t>
            </a:fld>
            <a:endParaRPr lang="en-US"/>
          </a:p>
        </p:txBody>
      </p:sp>
    </p:spTree>
    <p:extLst>
      <p:ext uri="{BB962C8B-B14F-4D97-AF65-F5344CB8AC3E}">
        <p14:creationId xmlns:p14="http://schemas.microsoft.com/office/powerpoint/2010/main" val="198375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79A8-E855-FEBC-5203-050A86DE6BE1}"/>
              </a:ext>
            </a:extLst>
          </p:cNvPr>
          <p:cNvSpPr>
            <a:spLocks noGrp="1"/>
          </p:cNvSpPr>
          <p:nvPr>
            <p:ph type="title"/>
          </p:nvPr>
        </p:nvSpPr>
        <p:spPr>
          <a:xfrm>
            <a:off x="838200" y="859536"/>
            <a:ext cx="9546336" cy="3675885"/>
          </a:xfrm>
        </p:spPr>
        <p:txBody>
          <a:bodyPr anchor="t">
            <a:normAutofit/>
          </a:bodyPr>
          <a:lstStyle/>
          <a:p>
            <a:r>
              <a:rPr lang="en-US"/>
              <a:t>Life Story Work for Ages 9–10</a:t>
            </a:r>
          </a:p>
        </p:txBody>
      </p:sp>
      <p:sp>
        <p:nvSpPr>
          <p:cNvPr id="4" name="Footer Placeholder 3">
            <a:extLst>
              <a:ext uri="{FF2B5EF4-FFF2-40B4-BE49-F238E27FC236}">
                <a16:creationId xmlns:a16="http://schemas.microsoft.com/office/drawing/2014/main" id="{103D9A93-EFE1-A571-24BA-F2F78E0DE1CB}"/>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C4331D12-0043-970C-BCAC-6553E5B17748}"/>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490AEABA-142F-9B88-D473-2DE9005CB86C}"/>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10</a:t>
            </a:fld>
            <a:endParaRPr lang="en-US"/>
          </a:p>
        </p:txBody>
      </p:sp>
    </p:spTree>
    <p:extLst>
      <p:ext uri="{BB962C8B-B14F-4D97-AF65-F5344CB8AC3E}">
        <p14:creationId xmlns:p14="http://schemas.microsoft.com/office/powerpoint/2010/main" val="2355495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14C1-A28D-7F8D-1FB2-39F533A57BAB}"/>
              </a:ext>
            </a:extLst>
          </p:cNvPr>
          <p:cNvSpPr>
            <a:spLocks noGrp="1"/>
          </p:cNvSpPr>
          <p:nvPr>
            <p:ph type="title"/>
          </p:nvPr>
        </p:nvSpPr>
        <p:spPr>
          <a:xfrm>
            <a:off x="731520" y="365760"/>
            <a:ext cx="10741152" cy="1132258"/>
          </a:xfrm>
        </p:spPr>
        <p:txBody>
          <a:bodyPr anchor="b">
            <a:normAutofit/>
          </a:bodyPr>
          <a:lstStyle/>
          <a:p>
            <a:r>
              <a:rPr lang="en-US"/>
              <a:t>Key Sections and Visual Tools</a:t>
            </a:r>
          </a:p>
        </p:txBody>
      </p:sp>
      <p:sp>
        <p:nvSpPr>
          <p:cNvPr id="3" name="Footer Placeholder 2">
            <a:extLst>
              <a:ext uri="{FF2B5EF4-FFF2-40B4-BE49-F238E27FC236}">
                <a16:creationId xmlns:a16="http://schemas.microsoft.com/office/drawing/2014/main" id="{350A2C6C-5C73-A2CE-7BCF-7927259F33A5}"/>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C76CB070-1307-7704-CB7F-25B7901625DC}"/>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48788DF5-7CA0-ECB9-6D72-C504AD34FCD1}"/>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graphicFrame>
        <p:nvGraphicFramePr>
          <p:cNvPr id="7" name="Content Placeholder 6">
            <a:extLst>
              <a:ext uri="{FF2B5EF4-FFF2-40B4-BE49-F238E27FC236}">
                <a16:creationId xmlns:a16="http://schemas.microsoft.com/office/drawing/2014/main" id="{2927B0A2-0905-4DA7-8721-A0E6CBCB45A5}"/>
              </a:ext>
            </a:extLst>
          </p:cNvPr>
          <p:cNvGraphicFramePr>
            <a:graphicFrameLocks noGrp="1"/>
          </p:cNvGraphicFramePr>
          <p:nvPr>
            <p:ph idx="1"/>
            <p:extLst>
              <p:ext uri="{D42A27DB-BD31-4B8C-83A1-F6EECF244321}">
                <p14:modId xmlns:p14="http://schemas.microsoft.com/office/powerpoint/2010/main" val="264419848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731520" y="1658679"/>
          <a:ext cx="10780776" cy="492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8981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9187-62A2-62C1-F427-C84168EA84A8}"/>
              </a:ext>
            </a:extLst>
          </p:cNvPr>
          <p:cNvSpPr>
            <a:spLocks noGrp="1"/>
          </p:cNvSpPr>
          <p:nvPr>
            <p:ph type="title"/>
          </p:nvPr>
        </p:nvSpPr>
        <p:spPr>
          <a:xfrm>
            <a:off x="7132320" y="584339"/>
            <a:ext cx="4361688" cy="1261714"/>
          </a:xfrm>
        </p:spPr>
        <p:txBody>
          <a:bodyPr anchor="b">
            <a:normAutofit/>
          </a:bodyPr>
          <a:lstStyle/>
          <a:p>
            <a:r>
              <a:rPr lang="en-US" sz="2700"/>
              <a:t>Worker Script and Engagement Strategies</a:t>
            </a:r>
          </a:p>
        </p:txBody>
      </p:sp>
      <p:pic>
        <p:nvPicPr>
          <p:cNvPr id="8" name="Content Placeholder 7" descr="Millennial generation mother working from home with small children while in quarantine isolation during the Covid-19 health crisis. Son attending to online class from home">
            <a:extLst>
              <a:ext uri="{FF2B5EF4-FFF2-40B4-BE49-F238E27FC236}">
                <a16:creationId xmlns:a16="http://schemas.microsoft.com/office/drawing/2014/main" id="{9F0F7CE9-53FF-4163-967A-125D9F7095DB}"/>
              </a:ext>
            </a:extLst>
          </p:cNvPr>
          <p:cNvPicPr>
            <a:picLocks noGrp="1" noChangeAspect="1"/>
          </p:cNvPicPr>
          <p:nvPr>
            <p:ph type="pic" sz="quarter" idx="13"/>
          </p:nvPr>
        </p:nvPicPr>
        <p:blipFill>
          <a:blip r:embed="rId3"/>
          <a:srcRect l="20131" r="15517" b="-1"/>
          <a:stretch>
            <a:fillRect/>
          </a:stretch>
        </p:blipFill>
        <p:spPr>
          <a:xfrm>
            <a:off x="20" y="10"/>
            <a:ext cx="6611489" cy="6857990"/>
          </a:xfrm>
          <a:prstGeom prst="rect">
            <a:avLst/>
          </a:prstGeom>
          <a:noFill/>
        </p:spPr>
      </p:pic>
      <p:sp>
        <p:nvSpPr>
          <p:cNvPr id="5" name="Content Placeholder 4">
            <a:extLst>
              <a:ext uri="{FF2B5EF4-FFF2-40B4-BE49-F238E27FC236}">
                <a16:creationId xmlns:a16="http://schemas.microsoft.com/office/drawing/2014/main" id="{937B71E4-2DCD-608D-3EDB-5DDB1C49F96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32320" y="1979463"/>
            <a:ext cx="4362450" cy="4329262"/>
          </a:xfrm>
        </p:spPr>
        <p:txBody>
          <a:bodyPr>
            <a:normAutofit/>
          </a:bodyPr>
          <a:lstStyle/>
          <a:p>
            <a:pPr marL="0" indent="0">
              <a:spcBef>
                <a:spcPts val="2500"/>
              </a:spcBef>
              <a:buFont typeface="Arial" panose="020B0604020202020204" pitchFamily="34" charset="0"/>
              <a:buNone/>
            </a:pPr>
            <a:r>
              <a:rPr lang="en-US" sz="1400" b="1"/>
              <a:t>Clear Communication</a:t>
            </a:r>
          </a:p>
          <a:p>
            <a:pPr marL="0" lvl="1" indent="0">
              <a:buFont typeface="Arial" panose="020B0604020202020204" pitchFamily="34" charset="0"/>
              <a:buNone/>
            </a:pPr>
            <a:r>
              <a:rPr lang="en-US" sz="1400"/>
              <a:t>Social workers must explain roles, decisions, and rights clearly during engagement with children aged 9–10.</a:t>
            </a:r>
          </a:p>
          <a:p>
            <a:pPr marL="0" indent="0">
              <a:spcBef>
                <a:spcPts val="2500"/>
              </a:spcBef>
              <a:buFont typeface="Arial" panose="020B0604020202020204" pitchFamily="34" charset="0"/>
              <a:buNone/>
            </a:pPr>
            <a:r>
              <a:rPr lang="en-US" sz="1400" b="1"/>
              <a:t>Addressing Difficult Topics</a:t>
            </a:r>
          </a:p>
          <a:p>
            <a:pPr marL="0" lvl="1" indent="0">
              <a:buFont typeface="Arial" panose="020B0604020202020204" pitchFamily="34" charset="0"/>
              <a:buNone/>
            </a:pPr>
            <a:r>
              <a:rPr lang="en-US" sz="1400"/>
              <a:t>Use correct terminology like 'irreversible' and 'universal' to sensitively discuss bereavement and other tough issues.</a:t>
            </a:r>
          </a:p>
          <a:p>
            <a:pPr marL="0" indent="0">
              <a:spcBef>
                <a:spcPts val="2500"/>
              </a:spcBef>
              <a:buFont typeface="Arial" panose="020B0604020202020204" pitchFamily="34" charset="0"/>
              <a:buNone/>
            </a:pPr>
            <a:r>
              <a:rPr lang="en-US" sz="1400" b="1"/>
              <a:t>Structured Support Sessions</a:t>
            </a:r>
          </a:p>
          <a:p>
            <a:pPr marL="0" lvl="1" indent="0">
              <a:buFont typeface="Arial" panose="020B0604020202020204" pitchFamily="34" charset="0"/>
              <a:buNone/>
            </a:pPr>
            <a:r>
              <a:rPr lang="en-US" sz="1400"/>
              <a:t>Sessions should be paced, structured, and include reflection and planning opportunities for realistic goal setting.</a:t>
            </a:r>
          </a:p>
        </p:txBody>
      </p:sp>
      <p:sp>
        <p:nvSpPr>
          <p:cNvPr id="6" name="Date Placeholder 5">
            <a:extLst>
              <a:ext uri="{FF2B5EF4-FFF2-40B4-BE49-F238E27FC236}">
                <a16:creationId xmlns:a16="http://schemas.microsoft.com/office/drawing/2014/main" id="{94D336F5-C459-2F2D-2E8C-A2A9881464AE}"/>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3" name="Footer Placeholder 2">
            <a:extLst>
              <a:ext uri="{FF2B5EF4-FFF2-40B4-BE49-F238E27FC236}">
                <a16:creationId xmlns:a16="http://schemas.microsoft.com/office/drawing/2014/main" id="{C692EDD4-F689-6153-B70D-A18684752B84}"/>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dirty="0"/>
              <a:t>Sample Footer Text</a:t>
            </a:r>
            <a:endParaRPr lang="en-US"/>
          </a:p>
        </p:txBody>
      </p:sp>
      <p:sp>
        <p:nvSpPr>
          <p:cNvPr id="7" name="Slide Number Placeholder 6">
            <a:extLst>
              <a:ext uri="{FF2B5EF4-FFF2-40B4-BE49-F238E27FC236}">
                <a16:creationId xmlns:a16="http://schemas.microsoft.com/office/drawing/2014/main" id="{FB4168AD-A441-036B-7338-5A51AD1C4EE2}"/>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Tree>
    <p:extLst>
      <p:ext uri="{BB962C8B-B14F-4D97-AF65-F5344CB8AC3E}">
        <p14:creationId xmlns:p14="http://schemas.microsoft.com/office/powerpoint/2010/main" val="118812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5CF5-BCC7-5618-266D-26C053E78743}"/>
              </a:ext>
            </a:extLst>
          </p:cNvPr>
          <p:cNvSpPr>
            <a:spLocks noGrp="1"/>
          </p:cNvSpPr>
          <p:nvPr>
            <p:ph type="title"/>
          </p:nvPr>
        </p:nvSpPr>
        <p:spPr>
          <a:xfrm>
            <a:off x="838200" y="859536"/>
            <a:ext cx="9546336" cy="3675885"/>
          </a:xfrm>
        </p:spPr>
        <p:txBody>
          <a:bodyPr anchor="t">
            <a:normAutofit/>
          </a:bodyPr>
          <a:lstStyle/>
          <a:p>
            <a:r>
              <a:rPr lang="en-US"/>
              <a:t>Closing Summary</a:t>
            </a:r>
          </a:p>
        </p:txBody>
      </p:sp>
      <p:sp>
        <p:nvSpPr>
          <p:cNvPr id="4" name="Footer Placeholder 3">
            <a:extLst>
              <a:ext uri="{FF2B5EF4-FFF2-40B4-BE49-F238E27FC236}">
                <a16:creationId xmlns:a16="http://schemas.microsoft.com/office/drawing/2014/main" id="{3A2E3ABB-CD4C-EEBF-A9A1-018F0B3D074A}"/>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E9F87649-CCA8-526B-B1BB-3FB298A26143}"/>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033CB7BD-4434-F84B-D1E6-5D887FA7D68E}"/>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13</a:t>
            </a:fld>
            <a:endParaRPr lang="en-US"/>
          </a:p>
        </p:txBody>
      </p:sp>
    </p:spTree>
    <p:extLst>
      <p:ext uri="{BB962C8B-B14F-4D97-AF65-F5344CB8AC3E}">
        <p14:creationId xmlns:p14="http://schemas.microsoft.com/office/powerpoint/2010/main" val="1589110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6A2A-0DD2-704A-66A2-CA1F9AC6078D}"/>
              </a:ext>
            </a:extLst>
          </p:cNvPr>
          <p:cNvSpPr>
            <a:spLocks noGrp="1"/>
          </p:cNvSpPr>
          <p:nvPr>
            <p:ph type="title"/>
          </p:nvPr>
        </p:nvSpPr>
        <p:spPr>
          <a:xfrm>
            <a:off x="4480560" y="320040"/>
            <a:ext cx="6858000" cy="932688"/>
          </a:xfrm>
        </p:spPr>
        <p:txBody>
          <a:bodyPr anchor="b">
            <a:normAutofit/>
          </a:bodyPr>
          <a:lstStyle/>
          <a:p>
            <a:r>
              <a:rPr lang="en-US" sz="3000"/>
              <a:t>Key Takeaways and Next Steps</a:t>
            </a:r>
          </a:p>
        </p:txBody>
      </p:sp>
      <p:pic>
        <p:nvPicPr>
          <p:cNvPr id="8" name="Content Placeholder 7" descr="Children's painting of a family surrounded by shoes, biscuits, pens, brushes.">
            <a:extLst>
              <a:ext uri="{FF2B5EF4-FFF2-40B4-BE49-F238E27FC236}">
                <a16:creationId xmlns:a16="http://schemas.microsoft.com/office/drawing/2014/main" id="{5E1A027E-18E9-4E88-9F87-8FB8B3FEAB25}"/>
              </a:ext>
            </a:extLst>
          </p:cNvPr>
          <p:cNvPicPr>
            <a:picLocks noGrp="1" noChangeAspect="1"/>
          </p:cNvPicPr>
          <p:nvPr>
            <p:ph type="pic" sz="quarter" idx="13"/>
          </p:nvPr>
        </p:nvPicPr>
        <p:blipFill>
          <a:blip r:embed="rId3"/>
          <a:srcRect l="21778"/>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2F904431-D5C3-24EE-F8D0-62873B2F27D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Importance of Life Story Work</a:t>
            </a:r>
          </a:p>
          <a:p>
            <a:pPr marL="0" lvl="1" indent="0">
              <a:buFont typeface="Arial" panose="020B0604020202020204" pitchFamily="34" charset="0"/>
              <a:buNone/>
            </a:pPr>
            <a:r>
              <a:rPr lang="en-US" sz="1400"/>
              <a:t>Life Story Work supports children in care by building identity, emotional literacy, and stability.</a:t>
            </a:r>
          </a:p>
          <a:p>
            <a:pPr marL="0" indent="0">
              <a:spcBef>
                <a:spcPts val="2500"/>
              </a:spcBef>
              <a:buFont typeface="Arial" panose="020B0604020202020204" pitchFamily="34" charset="0"/>
              <a:buNone/>
            </a:pPr>
            <a:r>
              <a:rPr lang="en-US" sz="1400" b="1"/>
              <a:t>Tailored Social Work Approach</a:t>
            </a:r>
          </a:p>
          <a:p>
            <a:pPr marL="0" lvl="1" indent="0">
              <a:buFont typeface="Arial" panose="020B0604020202020204" pitchFamily="34" charset="0"/>
              <a:buNone/>
            </a:pPr>
            <a:r>
              <a:rPr lang="en-US" sz="1400"/>
              <a:t>Social workers should customize methods based on developmental stages using visual and creative tools.</a:t>
            </a:r>
          </a:p>
          <a:p>
            <a:pPr marL="0" indent="0">
              <a:spcBef>
                <a:spcPts val="2500"/>
              </a:spcBef>
              <a:buFont typeface="Arial" panose="020B0604020202020204" pitchFamily="34" charset="0"/>
              <a:buNone/>
            </a:pPr>
            <a:r>
              <a:rPr lang="en-US" sz="1400" b="1"/>
              <a:t>Utilizing Training Resources</a:t>
            </a:r>
          </a:p>
          <a:p>
            <a:pPr marL="0" lvl="1" indent="0">
              <a:buFont typeface="Arial" panose="020B0604020202020204" pitchFamily="34" charset="0"/>
              <a:buNone/>
            </a:pPr>
            <a:r>
              <a:rPr lang="en-US" sz="1400"/>
              <a:t>The training deck offers templates, scripts, and visual guidance for practitioners working with children aged 5-10.</a:t>
            </a:r>
          </a:p>
          <a:p>
            <a:pPr marL="0" indent="0">
              <a:spcBef>
                <a:spcPts val="2500"/>
              </a:spcBef>
              <a:buFont typeface="Arial" panose="020B0604020202020204" pitchFamily="34" charset="0"/>
              <a:buNone/>
            </a:pPr>
            <a:r>
              <a:rPr lang="en-US" sz="1400" b="1"/>
              <a:t>Child Voice and Carer Involvement</a:t>
            </a:r>
          </a:p>
          <a:p>
            <a:pPr marL="0" lvl="1" indent="0">
              <a:buFont typeface="Arial" panose="020B0604020202020204" pitchFamily="34" charset="0"/>
              <a:buNone/>
            </a:pPr>
            <a:r>
              <a:rPr lang="en-US" sz="1400"/>
              <a:t>Practitioners should involve carers and ensure the child’s voice remains central throughout the process.</a:t>
            </a:r>
          </a:p>
        </p:txBody>
      </p:sp>
      <p:sp>
        <p:nvSpPr>
          <p:cNvPr id="6" name="Date Placeholder 5">
            <a:extLst>
              <a:ext uri="{FF2B5EF4-FFF2-40B4-BE49-F238E27FC236}">
                <a16:creationId xmlns:a16="http://schemas.microsoft.com/office/drawing/2014/main" id="{33F5E040-4779-9B1A-4E76-CA51414E3814}"/>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3" name="Footer Placeholder 2">
            <a:extLst>
              <a:ext uri="{FF2B5EF4-FFF2-40B4-BE49-F238E27FC236}">
                <a16:creationId xmlns:a16="http://schemas.microsoft.com/office/drawing/2014/main" id="{A90D7BC9-A969-7558-7080-550D1EDC7DB4}"/>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dirty="0"/>
              <a:t>Sample Footer Text</a:t>
            </a:r>
            <a:endParaRPr lang="en-US"/>
          </a:p>
        </p:txBody>
      </p:sp>
      <p:sp>
        <p:nvSpPr>
          <p:cNvPr id="7" name="Slide Number Placeholder 6">
            <a:extLst>
              <a:ext uri="{FF2B5EF4-FFF2-40B4-BE49-F238E27FC236}">
                <a16:creationId xmlns:a16="http://schemas.microsoft.com/office/drawing/2014/main" id="{ACCD3609-2E0E-11DC-AB38-EAEEB8ADF8AF}"/>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225034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2A58-A090-4BEA-B38B-E4A2F7D8C747}"/>
              </a:ext>
            </a:extLst>
          </p:cNvPr>
          <p:cNvSpPr>
            <a:spLocks noGrp="1"/>
          </p:cNvSpPr>
          <p:nvPr>
            <p:ph type="title"/>
          </p:nvPr>
        </p:nvSpPr>
        <p:spPr>
          <a:xfrm>
            <a:off x="838200" y="859536"/>
            <a:ext cx="9546336" cy="3675885"/>
          </a:xfrm>
        </p:spPr>
        <p:txBody>
          <a:bodyPr anchor="t">
            <a:normAutofit/>
          </a:bodyPr>
          <a:lstStyle/>
          <a:p>
            <a:r>
              <a:rPr lang="en-US"/>
              <a:t>Introduction to Life Story Work</a:t>
            </a:r>
          </a:p>
        </p:txBody>
      </p:sp>
      <p:sp>
        <p:nvSpPr>
          <p:cNvPr id="4" name="Footer Placeholder 3">
            <a:extLst>
              <a:ext uri="{FF2B5EF4-FFF2-40B4-BE49-F238E27FC236}">
                <a16:creationId xmlns:a16="http://schemas.microsoft.com/office/drawing/2014/main" id="{33FF9F72-41C1-E965-3D9C-E50DAD67484E}"/>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F80ED4E3-8D96-994D-ED64-938FDC949545}"/>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2193ED71-56B7-0247-8D98-5B43D0607544}"/>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2</a:t>
            </a:fld>
            <a:endParaRPr lang="en-US"/>
          </a:p>
        </p:txBody>
      </p:sp>
    </p:spTree>
    <p:extLst>
      <p:ext uri="{BB962C8B-B14F-4D97-AF65-F5344CB8AC3E}">
        <p14:creationId xmlns:p14="http://schemas.microsoft.com/office/powerpoint/2010/main" val="1184785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1537-10E6-6C69-BBFA-B33F61879D44}"/>
              </a:ext>
            </a:extLst>
          </p:cNvPr>
          <p:cNvSpPr>
            <a:spLocks noGrp="1"/>
          </p:cNvSpPr>
          <p:nvPr>
            <p:ph type="title"/>
          </p:nvPr>
        </p:nvSpPr>
        <p:spPr>
          <a:xfrm>
            <a:off x="4480560" y="320040"/>
            <a:ext cx="6858000" cy="932688"/>
          </a:xfrm>
        </p:spPr>
        <p:txBody>
          <a:bodyPr anchor="b">
            <a:normAutofit/>
          </a:bodyPr>
          <a:lstStyle/>
          <a:p>
            <a:r>
              <a:rPr lang="en-US" sz="3000"/>
              <a:t>Purpose and Benefits of Life Story Work</a:t>
            </a:r>
          </a:p>
        </p:txBody>
      </p:sp>
      <p:pic>
        <p:nvPicPr>
          <p:cNvPr id="8" name="Content Placeholder 7" descr="Kids having a fun time painting each others shirts">
            <a:extLst>
              <a:ext uri="{FF2B5EF4-FFF2-40B4-BE49-F238E27FC236}">
                <a16:creationId xmlns:a16="http://schemas.microsoft.com/office/drawing/2014/main" id="{930AF388-DA99-472B-AB7B-8D1EF5F8A3B9}"/>
              </a:ext>
            </a:extLst>
          </p:cNvPr>
          <p:cNvPicPr>
            <a:picLocks noGrp="1" noChangeAspect="1"/>
          </p:cNvPicPr>
          <p:nvPr>
            <p:ph type="pic" sz="quarter" idx="13"/>
          </p:nvPr>
        </p:nvPicPr>
        <p:blipFill>
          <a:blip r:embed="rId3"/>
          <a:srcRect l="54972" r="5868"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9CA5A702-9DFA-F269-F41C-E690709312B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Therapeutic Development Process</a:t>
            </a:r>
          </a:p>
          <a:p>
            <a:pPr marL="0" lvl="1" indent="0">
              <a:buFont typeface="Arial" panose="020B0604020202020204" pitchFamily="34" charset="0"/>
              <a:buNone/>
            </a:pPr>
            <a:r>
              <a:rPr lang="en-US" sz="1400"/>
              <a:t>Life Story Work helps children understand their past and envision a hopeful future through reflective storytelling.</a:t>
            </a:r>
          </a:p>
          <a:p>
            <a:pPr marL="0" indent="0">
              <a:spcBef>
                <a:spcPts val="2500"/>
              </a:spcBef>
              <a:buFont typeface="Arial" panose="020B0604020202020204" pitchFamily="34" charset="0"/>
              <a:buNone/>
            </a:pPr>
            <a:r>
              <a:rPr lang="en-US" sz="1400" b="1"/>
              <a:t>Support for Children in Care</a:t>
            </a:r>
          </a:p>
          <a:p>
            <a:pPr marL="0" lvl="1" indent="0">
              <a:buFont typeface="Arial" panose="020B0604020202020204" pitchFamily="34" charset="0"/>
              <a:buNone/>
            </a:pPr>
            <a:r>
              <a:rPr lang="en-US" sz="1400"/>
              <a:t>This process supports identity formation, emotional regulation, and placement stability for children in care.</a:t>
            </a:r>
          </a:p>
          <a:p>
            <a:pPr marL="0" indent="0">
              <a:spcBef>
                <a:spcPts val="2500"/>
              </a:spcBef>
              <a:buFont typeface="Arial" panose="020B0604020202020204" pitchFamily="34" charset="0"/>
              <a:buNone/>
            </a:pPr>
            <a:r>
              <a:rPr lang="en-US" sz="1400" b="1"/>
              <a:t>Trauma-Informed and Creative Tools</a:t>
            </a:r>
          </a:p>
          <a:p>
            <a:pPr marL="0" lvl="1" indent="0">
              <a:buFont typeface="Arial" panose="020B0604020202020204" pitchFamily="34" charset="0"/>
              <a:buNone/>
            </a:pPr>
            <a:r>
              <a:rPr lang="en-US" sz="1400"/>
              <a:t>Use of trauma-informed practice with creative tools like visual storytelling and memory boxes enhances communication.</a:t>
            </a:r>
          </a:p>
          <a:p>
            <a:pPr marL="0" indent="0">
              <a:spcBef>
                <a:spcPts val="2500"/>
              </a:spcBef>
              <a:buFont typeface="Arial" panose="020B0604020202020204" pitchFamily="34" charset="0"/>
              <a:buNone/>
            </a:pPr>
            <a:r>
              <a:rPr lang="en-US" sz="1400" b="1"/>
              <a:t>Empowering the Child</a:t>
            </a:r>
          </a:p>
          <a:p>
            <a:pPr marL="0" lvl="1" indent="0">
              <a:buFont typeface="Arial" panose="020B0604020202020204" pitchFamily="34" charset="0"/>
              <a:buNone/>
            </a:pPr>
            <a:r>
              <a:rPr lang="en-US" sz="1400"/>
              <a:t>Social workers guide children to feel safe, heard, and empowered throughout the Life Story Work process.</a:t>
            </a:r>
          </a:p>
        </p:txBody>
      </p:sp>
      <p:sp>
        <p:nvSpPr>
          <p:cNvPr id="6" name="Date Placeholder 5">
            <a:extLst>
              <a:ext uri="{FF2B5EF4-FFF2-40B4-BE49-F238E27FC236}">
                <a16:creationId xmlns:a16="http://schemas.microsoft.com/office/drawing/2014/main" id="{5F3D6D91-9B77-0E3F-81ED-A95E16EBC020}"/>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3" name="Footer Placeholder 2">
            <a:extLst>
              <a:ext uri="{FF2B5EF4-FFF2-40B4-BE49-F238E27FC236}">
                <a16:creationId xmlns:a16="http://schemas.microsoft.com/office/drawing/2014/main" id="{C2C19645-E6C7-A773-98C5-B0C166C2E517}"/>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dirty="0"/>
              <a:t>Sample Footer Text</a:t>
            </a:r>
            <a:endParaRPr lang="en-US"/>
          </a:p>
        </p:txBody>
      </p:sp>
      <p:sp>
        <p:nvSpPr>
          <p:cNvPr id="7" name="Slide Number Placeholder 6">
            <a:extLst>
              <a:ext uri="{FF2B5EF4-FFF2-40B4-BE49-F238E27FC236}">
                <a16:creationId xmlns:a16="http://schemas.microsoft.com/office/drawing/2014/main" id="{13DE17B9-0699-BD5C-E1C3-EE23EE3F33F9}"/>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2190947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63EC-99B0-404D-9D56-9ED88E6DD376}"/>
              </a:ext>
            </a:extLst>
          </p:cNvPr>
          <p:cNvSpPr>
            <a:spLocks noGrp="1"/>
          </p:cNvSpPr>
          <p:nvPr>
            <p:ph type="title"/>
          </p:nvPr>
        </p:nvSpPr>
        <p:spPr>
          <a:xfrm>
            <a:off x="838200" y="859536"/>
            <a:ext cx="9546336" cy="3675885"/>
          </a:xfrm>
        </p:spPr>
        <p:txBody>
          <a:bodyPr anchor="t">
            <a:normAutofit/>
          </a:bodyPr>
          <a:lstStyle/>
          <a:p>
            <a:r>
              <a:rPr lang="en-US"/>
              <a:t>Life Story Work for Ages 5–6</a:t>
            </a:r>
          </a:p>
        </p:txBody>
      </p:sp>
      <p:sp>
        <p:nvSpPr>
          <p:cNvPr id="4" name="Footer Placeholder 3">
            <a:extLst>
              <a:ext uri="{FF2B5EF4-FFF2-40B4-BE49-F238E27FC236}">
                <a16:creationId xmlns:a16="http://schemas.microsoft.com/office/drawing/2014/main" id="{3B832CB9-FBE3-B2C9-F315-2277EA28C792}"/>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80A09C9B-8FBD-E201-DB2A-CC94AEB96F03}"/>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5ECE28B0-ACD9-B0BC-510F-B4295872C113}"/>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4</a:t>
            </a:fld>
            <a:endParaRPr lang="en-US"/>
          </a:p>
        </p:txBody>
      </p:sp>
    </p:spTree>
    <p:extLst>
      <p:ext uri="{BB962C8B-B14F-4D97-AF65-F5344CB8AC3E}">
        <p14:creationId xmlns:p14="http://schemas.microsoft.com/office/powerpoint/2010/main" val="2269135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415A-144E-AAFE-CA51-A52754F6B56F}"/>
              </a:ext>
            </a:extLst>
          </p:cNvPr>
          <p:cNvSpPr>
            <a:spLocks noGrp="1"/>
          </p:cNvSpPr>
          <p:nvPr>
            <p:ph type="title"/>
          </p:nvPr>
        </p:nvSpPr>
        <p:spPr>
          <a:xfrm>
            <a:off x="7132320" y="584339"/>
            <a:ext cx="4361688" cy="1261714"/>
          </a:xfrm>
        </p:spPr>
        <p:txBody>
          <a:bodyPr anchor="b">
            <a:normAutofit/>
          </a:bodyPr>
          <a:lstStyle/>
          <a:p>
            <a:r>
              <a:rPr lang="en-US"/>
              <a:t>Key Sections and Visual Tools</a:t>
            </a:r>
          </a:p>
        </p:txBody>
      </p:sp>
      <p:pic>
        <p:nvPicPr>
          <p:cNvPr id="8" name="Content Placeholder 7" descr="Colorful drawing on red table">
            <a:extLst>
              <a:ext uri="{FF2B5EF4-FFF2-40B4-BE49-F238E27FC236}">
                <a16:creationId xmlns:a16="http://schemas.microsoft.com/office/drawing/2014/main" id="{807352F2-C133-4FB1-982E-F766CB265373}"/>
              </a:ext>
            </a:extLst>
          </p:cNvPr>
          <p:cNvPicPr>
            <a:picLocks noGrp="1" noChangeAspect="1"/>
          </p:cNvPicPr>
          <p:nvPr>
            <p:ph type="pic" sz="quarter" idx="13"/>
          </p:nvPr>
        </p:nvPicPr>
        <p:blipFill>
          <a:blip r:embed="rId3"/>
          <a:srcRect l="25578" r="10071" b="-1"/>
          <a:stretch>
            <a:fillRect/>
          </a:stretch>
        </p:blipFill>
        <p:spPr>
          <a:xfrm>
            <a:off x="20" y="10"/>
            <a:ext cx="6611489" cy="6857990"/>
          </a:xfrm>
          <a:prstGeom prst="rect">
            <a:avLst/>
          </a:prstGeom>
          <a:noFill/>
        </p:spPr>
      </p:pic>
      <p:sp>
        <p:nvSpPr>
          <p:cNvPr id="5" name="Content Placeholder 4">
            <a:extLst>
              <a:ext uri="{FF2B5EF4-FFF2-40B4-BE49-F238E27FC236}">
                <a16:creationId xmlns:a16="http://schemas.microsoft.com/office/drawing/2014/main" id="{62383995-F35D-2E6F-624A-86ED448BADF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32320" y="1979463"/>
            <a:ext cx="4362450" cy="4329262"/>
          </a:xfrm>
        </p:spPr>
        <p:txBody>
          <a:bodyPr>
            <a:normAutofit/>
          </a:bodyPr>
          <a:lstStyle/>
          <a:p>
            <a:pPr marL="0" indent="0">
              <a:spcBef>
                <a:spcPts val="2500"/>
              </a:spcBef>
              <a:buFont typeface="Arial" panose="020B0604020202020204" pitchFamily="34" charset="0"/>
              <a:buNone/>
            </a:pPr>
            <a:r>
              <a:rPr lang="en-US" sz="1400" b="1"/>
              <a:t>Concise Visual Sections</a:t>
            </a:r>
          </a:p>
          <a:p>
            <a:pPr marL="0" lvl="1" indent="0">
              <a:buFont typeface="Arial" panose="020B0604020202020204" pitchFamily="34" charset="0"/>
              <a:buNone/>
            </a:pPr>
            <a:r>
              <a:rPr lang="en-US" sz="1400"/>
              <a:t>Life Story Work for young children uses short, concrete sections with simple language to promote understanding.</a:t>
            </a:r>
          </a:p>
          <a:p>
            <a:pPr marL="0" indent="0">
              <a:spcBef>
                <a:spcPts val="2500"/>
              </a:spcBef>
              <a:buFont typeface="Arial" panose="020B0604020202020204" pitchFamily="34" charset="0"/>
              <a:buNone/>
            </a:pPr>
            <a:r>
              <a:rPr lang="en-US" sz="1400" b="1"/>
              <a:t>Use of Visual Aids</a:t>
            </a:r>
          </a:p>
          <a:p>
            <a:pPr marL="0" lvl="1" indent="0">
              <a:buFont typeface="Arial" panose="020B0604020202020204" pitchFamily="34" charset="0"/>
              <a:buNone/>
            </a:pPr>
            <a:r>
              <a:rPr lang="en-US" sz="1400"/>
              <a:t>Photos, stickers, drawings, and feelings faces are used to engage children and help express emotions clearly.</a:t>
            </a:r>
          </a:p>
          <a:p>
            <a:pPr marL="0" indent="0">
              <a:spcBef>
                <a:spcPts val="2500"/>
              </a:spcBef>
              <a:buFont typeface="Arial" panose="020B0604020202020204" pitchFamily="34" charset="0"/>
              <a:buNone/>
            </a:pPr>
            <a:r>
              <a:rPr lang="en-US" sz="1400" b="1"/>
              <a:t>Supportive Tools for Social Workers</a:t>
            </a:r>
          </a:p>
          <a:p>
            <a:pPr marL="0" lvl="1" indent="0">
              <a:buFont typeface="Arial" panose="020B0604020202020204" pitchFamily="34" charset="0"/>
              <a:buNone/>
            </a:pPr>
            <a:r>
              <a:rPr lang="en-US" sz="1400"/>
              <a:t>Social workers use first–then boards and co-create pages with children to build safety and identity gently.</a:t>
            </a:r>
          </a:p>
        </p:txBody>
      </p:sp>
      <p:sp>
        <p:nvSpPr>
          <p:cNvPr id="6" name="Date Placeholder 5">
            <a:extLst>
              <a:ext uri="{FF2B5EF4-FFF2-40B4-BE49-F238E27FC236}">
                <a16:creationId xmlns:a16="http://schemas.microsoft.com/office/drawing/2014/main" id="{BA685443-C58C-9224-2634-7FD8B1EC954C}"/>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3" name="Footer Placeholder 2">
            <a:extLst>
              <a:ext uri="{FF2B5EF4-FFF2-40B4-BE49-F238E27FC236}">
                <a16:creationId xmlns:a16="http://schemas.microsoft.com/office/drawing/2014/main" id="{855AF543-6A8A-79D4-14CA-10F670379800}"/>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dirty="0"/>
              <a:t>Sample Footer Text</a:t>
            </a:r>
            <a:endParaRPr lang="en-US"/>
          </a:p>
        </p:txBody>
      </p:sp>
      <p:sp>
        <p:nvSpPr>
          <p:cNvPr id="7" name="Slide Number Placeholder 6">
            <a:extLst>
              <a:ext uri="{FF2B5EF4-FFF2-40B4-BE49-F238E27FC236}">
                <a16:creationId xmlns:a16="http://schemas.microsoft.com/office/drawing/2014/main" id="{99F3283E-D210-CDF5-9CE7-1560D18094E6}"/>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spTree>
    <p:extLst>
      <p:ext uri="{BB962C8B-B14F-4D97-AF65-F5344CB8AC3E}">
        <p14:creationId xmlns:p14="http://schemas.microsoft.com/office/powerpoint/2010/main" val="921497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2F73-BA12-5975-EDAB-54FF8567940E}"/>
              </a:ext>
            </a:extLst>
          </p:cNvPr>
          <p:cNvSpPr>
            <a:spLocks noGrp="1"/>
          </p:cNvSpPr>
          <p:nvPr>
            <p:ph type="title"/>
          </p:nvPr>
        </p:nvSpPr>
        <p:spPr>
          <a:xfrm>
            <a:off x="4480560" y="320040"/>
            <a:ext cx="6858000" cy="932688"/>
          </a:xfrm>
        </p:spPr>
        <p:txBody>
          <a:bodyPr anchor="b">
            <a:normAutofit/>
          </a:bodyPr>
          <a:lstStyle/>
          <a:p>
            <a:r>
              <a:rPr lang="en-US" sz="3000"/>
              <a:t>Worker Script and Engagement Strategies</a:t>
            </a:r>
          </a:p>
        </p:txBody>
      </p:sp>
      <p:pic>
        <p:nvPicPr>
          <p:cNvPr id="8" name="Content Placeholder 7" descr="Mom spending time with her son at home, Playing with plastic baby toys">
            <a:extLst>
              <a:ext uri="{FF2B5EF4-FFF2-40B4-BE49-F238E27FC236}">
                <a16:creationId xmlns:a16="http://schemas.microsoft.com/office/drawing/2014/main" id="{3E044AA6-F569-4ED9-8507-DEC8F3D5C69B}"/>
              </a:ext>
            </a:extLst>
          </p:cNvPr>
          <p:cNvPicPr>
            <a:picLocks noGrp="1" noChangeAspect="1"/>
          </p:cNvPicPr>
          <p:nvPr>
            <p:ph type="pic" sz="quarter" idx="13"/>
          </p:nvPr>
        </p:nvPicPr>
        <p:blipFill>
          <a:blip r:embed="rId3"/>
          <a:srcRect l="42470" r="18369"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002124CE-B1D8-8A96-3A04-EEF80FAD80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Clear Communication</a:t>
            </a:r>
          </a:p>
          <a:p>
            <a:pPr marL="0" lvl="1" indent="0">
              <a:buFont typeface="Arial" panose="020B0604020202020204" pitchFamily="34" charset="0"/>
              <a:buNone/>
            </a:pPr>
            <a:r>
              <a:rPr lang="en-US" sz="1400"/>
              <a:t>Use short, simple sentences and visual prompts to effectively engage young children aged 5–6.</a:t>
            </a:r>
          </a:p>
          <a:p>
            <a:pPr marL="0" indent="0">
              <a:spcBef>
                <a:spcPts val="2500"/>
              </a:spcBef>
              <a:buFont typeface="Arial" panose="020B0604020202020204" pitchFamily="34" charset="0"/>
              <a:buNone/>
            </a:pPr>
            <a:r>
              <a:rPr lang="en-US" sz="1400" b="1"/>
              <a:t>Emotional Validation</a:t>
            </a:r>
          </a:p>
          <a:p>
            <a:pPr marL="0" lvl="1" indent="0">
              <a:buFont typeface="Arial" panose="020B0604020202020204" pitchFamily="34" charset="0"/>
              <a:buNone/>
            </a:pPr>
            <a:r>
              <a:rPr lang="en-US" sz="1400"/>
              <a:t>Validate children's feelings with comforting phrases to build trust and emotional literacy.</a:t>
            </a:r>
          </a:p>
          <a:p>
            <a:pPr marL="0" indent="0">
              <a:spcBef>
                <a:spcPts val="2500"/>
              </a:spcBef>
              <a:buFont typeface="Arial" panose="020B0604020202020204" pitchFamily="34" charset="0"/>
              <a:buNone/>
            </a:pPr>
            <a:r>
              <a:rPr lang="en-US" sz="1400" b="1"/>
              <a:t>Calming Activities</a:t>
            </a:r>
          </a:p>
          <a:p>
            <a:pPr marL="0" lvl="1" indent="0">
              <a:buFont typeface="Arial" panose="020B0604020202020204" pitchFamily="34" charset="0"/>
              <a:buNone/>
            </a:pPr>
            <a:r>
              <a:rPr lang="en-US" sz="1400"/>
              <a:t>Use calming tools like drawing or cuddling toys to help children self-regulate emotions during sessions.</a:t>
            </a:r>
          </a:p>
          <a:p>
            <a:pPr marL="0" indent="0">
              <a:spcBef>
                <a:spcPts val="2500"/>
              </a:spcBef>
              <a:buFont typeface="Arial" panose="020B0604020202020204" pitchFamily="34" charset="0"/>
              <a:buNone/>
            </a:pPr>
            <a:r>
              <a:rPr lang="en-US" sz="1400" b="1"/>
              <a:t>Session Closure</a:t>
            </a:r>
          </a:p>
          <a:p>
            <a:pPr marL="0" lvl="1" indent="0">
              <a:buFont typeface="Arial" panose="020B0604020202020204" pitchFamily="34" charset="0"/>
              <a:buNone/>
            </a:pPr>
            <a:r>
              <a:rPr lang="en-US" sz="1400"/>
              <a:t>End sessions with calming games or stories to create a safe and positive environment for children.</a:t>
            </a:r>
          </a:p>
        </p:txBody>
      </p:sp>
      <p:sp>
        <p:nvSpPr>
          <p:cNvPr id="6" name="Date Placeholder 5">
            <a:extLst>
              <a:ext uri="{FF2B5EF4-FFF2-40B4-BE49-F238E27FC236}">
                <a16:creationId xmlns:a16="http://schemas.microsoft.com/office/drawing/2014/main" id="{624F4B39-A4A2-C079-F134-19A4AC4FE4B6}"/>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3" name="Footer Placeholder 2">
            <a:extLst>
              <a:ext uri="{FF2B5EF4-FFF2-40B4-BE49-F238E27FC236}">
                <a16:creationId xmlns:a16="http://schemas.microsoft.com/office/drawing/2014/main" id="{5B5E2494-F888-B69D-ADCA-A5A2842DB83C}"/>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dirty="0"/>
              <a:t>Sample Footer Text</a:t>
            </a:r>
            <a:endParaRPr lang="en-US"/>
          </a:p>
        </p:txBody>
      </p:sp>
      <p:sp>
        <p:nvSpPr>
          <p:cNvPr id="7" name="Slide Number Placeholder 6">
            <a:extLst>
              <a:ext uri="{FF2B5EF4-FFF2-40B4-BE49-F238E27FC236}">
                <a16:creationId xmlns:a16="http://schemas.microsoft.com/office/drawing/2014/main" id="{B1E7A521-BBE8-DBDF-8161-C9A94D91A8E4}"/>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Tree>
    <p:extLst>
      <p:ext uri="{BB962C8B-B14F-4D97-AF65-F5344CB8AC3E}">
        <p14:creationId xmlns:p14="http://schemas.microsoft.com/office/powerpoint/2010/main" val="491850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DE04-6FCD-C2BE-7081-7E60BCBB5830}"/>
              </a:ext>
            </a:extLst>
          </p:cNvPr>
          <p:cNvSpPr>
            <a:spLocks noGrp="1"/>
          </p:cNvSpPr>
          <p:nvPr>
            <p:ph type="title"/>
          </p:nvPr>
        </p:nvSpPr>
        <p:spPr>
          <a:xfrm>
            <a:off x="838200" y="859536"/>
            <a:ext cx="9546336" cy="3675885"/>
          </a:xfrm>
        </p:spPr>
        <p:txBody>
          <a:bodyPr anchor="t">
            <a:normAutofit/>
          </a:bodyPr>
          <a:lstStyle/>
          <a:p>
            <a:r>
              <a:rPr lang="en-US"/>
              <a:t>Life Story Work for Ages 7–8</a:t>
            </a:r>
          </a:p>
        </p:txBody>
      </p:sp>
      <p:sp>
        <p:nvSpPr>
          <p:cNvPr id="4" name="Footer Placeholder 3">
            <a:extLst>
              <a:ext uri="{FF2B5EF4-FFF2-40B4-BE49-F238E27FC236}">
                <a16:creationId xmlns:a16="http://schemas.microsoft.com/office/drawing/2014/main" id="{95F7FD24-4166-2A5D-008F-C6D68E80C3AA}"/>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785DF7AB-1F6B-5683-A8DE-AAD220042683}"/>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B9462D39-B4E0-8831-81F4-D2BCFC5D4023}"/>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7</a:t>
            </a:fld>
            <a:endParaRPr lang="en-US"/>
          </a:p>
        </p:txBody>
      </p:sp>
    </p:spTree>
    <p:extLst>
      <p:ext uri="{BB962C8B-B14F-4D97-AF65-F5344CB8AC3E}">
        <p14:creationId xmlns:p14="http://schemas.microsoft.com/office/powerpoint/2010/main" val="1060228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8720-54A7-A562-CC7B-B4C9828D0EA2}"/>
              </a:ext>
            </a:extLst>
          </p:cNvPr>
          <p:cNvSpPr>
            <a:spLocks noGrp="1"/>
          </p:cNvSpPr>
          <p:nvPr>
            <p:ph type="title"/>
          </p:nvPr>
        </p:nvSpPr>
        <p:spPr>
          <a:xfrm>
            <a:off x="731520" y="365760"/>
            <a:ext cx="10741152" cy="1132258"/>
          </a:xfrm>
        </p:spPr>
        <p:txBody>
          <a:bodyPr anchor="b">
            <a:normAutofit/>
          </a:bodyPr>
          <a:lstStyle/>
          <a:p>
            <a:r>
              <a:rPr lang="en-US"/>
              <a:t>Key Sections and Visual Tools</a:t>
            </a:r>
          </a:p>
        </p:txBody>
      </p:sp>
      <p:sp>
        <p:nvSpPr>
          <p:cNvPr id="3" name="Footer Placeholder 2">
            <a:extLst>
              <a:ext uri="{FF2B5EF4-FFF2-40B4-BE49-F238E27FC236}">
                <a16:creationId xmlns:a16="http://schemas.microsoft.com/office/drawing/2014/main" id="{9DA69579-CFBD-1CCE-509B-8343869C9F23}"/>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D8CDF154-90E0-6C5C-73BB-43B789FDE9F2}"/>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10/12/2025</a:t>
            </a:fld>
            <a:endParaRPr lang="en-US"/>
          </a:p>
        </p:txBody>
      </p:sp>
      <p:sp>
        <p:nvSpPr>
          <p:cNvPr id="6" name="Slide Number Placeholder 5">
            <a:extLst>
              <a:ext uri="{FF2B5EF4-FFF2-40B4-BE49-F238E27FC236}">
                <a16:creationId xmlns:a16="http://schemas.microsoft.com/office/drawing/2014/main" id="{33D5FEA5-1979-1F67-D2E7-3C3AE45FA2B6}"/>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graphicFrame>
        <p:nvGraphicFramePr>
          <p:cNvPr id="7" name="Content Placeholder 6">
            <a:extLst>
              <a:ext uri="{FF2B5EF4-FFF2-40B4-BE49-F238E27FC236}">
                <a16:creationId xmlns:a16="http://schemas.microsoft.com/office/drawing/2014/main" id="{631CC08A-1429-4D68-B103-BCE3453DB039}"/>
              </a:ext>
            </a:extLst>
          </p:cNvPr>
          <p:cNvGraphicFramePr>
            <a:graphicFrameLocks noGrp="1"/>
          </p:cNvGraphicFramePr>
          <p:nvPr>
            <p:ph idx="1"/>
            <p:extLst>
              <p:ext uri="{D42A27DB-BD31-4B8C-83A1-F6EECF244321}">
                <p14:modId xmlns:p14="http://schemas.microsoft.com/office/powerpoint/2010/main" val="130288218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731520" y="1658679"/>
          <a:ext cx="10780776" cy="492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3769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2876-A92B-B3FA-B1A4-3A1A1C0134CB}"/>
              </a:ext>
            </a:extLst>
          </p:cNvPr>
          <p:cNvSpPr>
            <a:spLocks noGrp="1"/>
          </p:cNvSpPr>
          <p:nvPr>
            <p:ph type="title"/>
          </p:nvPr>
        </p:nvSpPr>
        <p:spPr>
          <a:xfrm>
            <a:off x="731520" y="320040"/>
            <a:ext cx="10780776" cy="932688"/>
          </a:xfrm>
        </p:spPr>
        <p:txBody>
          <a:bodyPr anchor="b">
            <a:normAutofit/>
          </a:bodyPr>
          <a:lstStyle/>
          <a:p>
            <a:r>
              <a:rPr lang="en-US"/>
              <a:t>Worker Script and Engagement Strategies</a:t>
            </a:r>
          </a:p>
        </p:txBody>
      </p:sp>
      <p:sp>
        <p:nvSpPr>
          <p:cNvPr id="3" name="Footer Placeholder 2">
            <a:extLst>
              <a:ext uri="{FF2B5EF4-FFF2-40B4-BE49-F238E27FC236}">
                <a16:creationId xmlns:a16="http://schemas.microsoft.com/office/drawing/2014/main" id="{6604FEB8-3B5C-C425-90AB-9480C48E93AA}"/>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pic>
        <p:nvPicPr>
          <p:cNvPr id="8" name="Content Placeholder 7" descr="Aerial overhead view of a multi-ethnic group of elementary age children drawing. They are seated around a table. The kids are using colored pencils to make a mural. The have colored a world map, objects found in nature, and symbols of environmental conservation.">
            <a:extLst>
              <a:ext uri="{FF2B5EF4-FFF2-40B4-BE49-F238E27FC236}">
                <a16:creationId xmlns:a16="http://schemas.microsoft.com/office/drawing/2014/main" id="{39B0C7BC-4BA4-4247-9106-701C42D283CB}"/>
              </a:ext>
            </a:extLst>
          </p:cNvPr>
          <p:cNvPicPr>
            <a:picLocks noGrp="1" noChangeAspect="1"/>
          </p:cNvPicPr>
          <p:nvPr>
            <p:ph type="pic" sz="quarter" idx="13"/>
          </p:nvPr>
        </p:nvPicPr>
        <p:blipFill>
          <a:blip r:embed="rId3"/>
          <a:srcRect l="28021" r="23405" b="2"/>
          <a:stretch>
            <a:fillRect/>
          </a:stretch>
        </p:blipFill>
        <p:spPr>
          <a:xfrm>
            <a:off x="731520" y="1816163"/>
            <a:ext cx="3920691" cy="4540188"/>
          </a:xfrm>
          <a:prstGeom prst="rect">
            <a:avLst/>
          </a:prstGeom>
          <a:noFill/>
        </p:spPr>
      </p:pic>
      <p:sp>
        <p:nvSpPr>
          <p:cNvPr id="5" name="Content Placeholder 4">
            <a:extLst>
              <a:ext uri="{FF2B5EF4-FFF2-40B4-BE49-F238E27FC236}">
                <a16:creationId xmlns:a16="http://schemas.microsoft.com/office/drawing/2014/main" id="{88880168-A26C-D756-D0EC-78D06AAEC76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49516" y="1812758"/>
            <a:ext cx="6349381" cy="4540188"/>
          </a:xfrm>
        </p:spPr>
        <p:txBody>
          <a:bodyPr>
            <a:normAutofit/>
          </a:bodyPr>
          <a:lstStyle/>
          <a:p>
            <a:pPr marL="0" indent="0">
              <a:spcBef>
                <a:spcPts val="2500"/>
              </a:spcBef>
              <a:buFont typeface="Arial" panose="020B0604020202020204" pitchFamily="34" charset="0"/>
              <a:buNone/>
            </a:pPr>
            <a:r>
              <a:rPr lang="en-US" sz="1400" b="1"/>
              <a:t>Child-Friendly Communication</a:t>
            </a:r>
          </a:p>
          <a:p>
            <a:pPr marL="0" lvl="1" indent="0">
              <a:buFont typeface="Arial" panose="020B0604020202020204" pitchFamily="34" charset="0"/>
              <a:buNone/>
            </a:pPr>
            <a:r>
              <a:rPr lang="en-US" sz="1400"/>
              <a:t>Use simple phrases and tools like timelines and maps to explain events clearly to children aged 7–8.</a:t>
            </a:r>
          </a:p>
          <a:p>
            <a:pPr marL="0" indent="0">
              <a:spcBef>
                <a:spcPts val="2500"/>
              </a:spcBef>
              <a:buFont typeface="Arial" panose="020B0604020202020204" pitchFamily="34" charset="0"/>
              <a:buNone/>
            </a:pPr>
            <a:r>
              <a:rPr lang="en-US" sz="1400" b="1"/>
              <a:t>Coping Strategies</a:t>
            </a:r>
          </a:p>
          <a:p>
            <a:pPr marL="0" lvl="1" indent="0">
              <a:buFont typeface="Arial" panose="020B0604020202020204" pitchFamily="34" charset="0"/>
              <a:buNone/>
            </a:pPr>
            <a:r>
              <a:rPr lang="en-US" sz="1400"/>
              <a:t>Co-create coping techniques such as breathing exercises, drawing, and talking to support emotional regulation.</a:t>
            </a:r>
          </a:p>
          <a:p>
            <a:pPr marL="0" indent="0">
              <a:spcBef>
                <a:spcPts val="2500"/>
              </a:spcBef>
              <a:buFont typeface="Arial" panose="020B0604020202020204" pitchFamily="34" charset="0"/>
              <a:buNone/>
            </a:pPr>
            <a:r>
              <a:rPr lang="en-US" sz="1400" b="1"/>
              <a:t>Celebration and Planning</a:t>
            </a:r>
          </a:p>
          <a:p>
            <a:pPr marL="0" lvl="1" indent="0">
              <a:buFont typeface="Arial" panose="020B0604020202020204" pitchFamily="34" charset="0"/>
              <a:buNone/>
            </a:pPr>
            <a:r>
              <a:rPr lang="en-US" sz="1400"/>
              <a:t>Celebrate children's achievements and cultural identity while planning future goals collaboratively.</a:t>
            </a:r>
          </a:p>
          <a:p>
            <a:pPr marL="0" indent="0">
              <a:spcBef>
                <a:spcPts val="2500"/>
              </a:spcBef>
              <a:buFont typeface="Arial" panose="020B0604020202020204" pitchFamily="34" charset="0"/>
              <a:buNone/>
            </a:pPr>
            <a:r>
              <a:rPr lang="en-US" sz="1400" b="1"/>
              <a:t>Balanced Session Activities</a:t>
            </a:r>
          </a:p>
          <a:p>
            <a:pPr marL="0" lvl="1" indent="0">
              <a:buFont typeface="Arial" panose="020B0604020202020204" pitchFamily="34" charset="0"/>
              <a:buNone/>
            </a:pPr>
            <a:r>
              <a:rPr lang="en-US" sz="1400"/>
              <a:t>Alternate between creative activities and talk-based sessions to keep children engaged and comfortable.</a:t>
            </a:r>
          </a:p>
        </p:txBody>
      </p:sp>
      <p:sp>
        <p:nvSpPr>
          <p:cNvPr id="6" name="Date Placeholder 5">
            <a:extLst>
              <a:ext uri="{FF2B5EF4-FFF2-40B4-BE49-F238E27FC236}">
                <a16:creationId xmlns:a16="http://schemas.microsoft.com/office/drawing/2014/main" id="{7A345FE6-E7A1-92C4-9A5B-8A2242F7C670}"/>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10/12/2025</a:t>
            </a:fld>
            <a:endParaRPr lang="en-US"/>
          </a:p>
        </p:txBody>
      </p:sp>
      <p:sp>
        <p:nvSpPr>
          <p:cNvPr id="7" name="Slide Number Placeholder 6">
            <a:extLst>
              <a:ext uri="{FF2B5EF4-FFF2-40B4-BE49-F238E27FC236}">
                <a16:creationId xmlns:a16="http://schemas.microsoft.com/office/drawing/2014/main" id="{E9E0A9BA-70B5-832A-0D32-AB09D513B974}"/>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Tree>
    <p:extLst>
      <p:ext uri="{BB962C8B-B14F-4D97-AF65-F5344CB8AC3E}">
        <p14:creationId xmlns:p14="http://schemas.microsoft.com/office/powerpoint/2010/main" val="2038168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6D296-8D02-46EE-B1E6-63AA44612305}">
  <ds:schemaRefs>
    <ds:schemaRef ds:uri="http://schemas.microsoft.com/sharepoint/v3/contenttype/forms"/>
  </ds:schemaRefs>
</ds:datastoreItem>
</file>

<file path=customXml/itemProps2.xml><?xml version="1.0" encoding="utf-8"?>
<ds:datastoreItem xmlns:ds="http://schemas.openxmlformats.org/officeDocument/2006/customXml" ds:itemID="{56484576-6FED-48EC-8561-A69AF722D2D1}">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30e9df3-be65-4c73-a93b-d1236ebd677e"/>
    <ds:schemaRef ds:uri="16c05727-aa75-4e4a-9b5f-8a80a1165891"/>
    <ds:schemaRef ds:uri="http://purl.org/dc/terms/"/>
    <ds:schemaRef ds:uri="71af3243-3dd4-4a8d-8c0d-dd76da1f02a5"/>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17086CA-2203-47FE-BEEA-0085B9A2603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11</TotalTime>
  <Words>9</Words>
  <Application>Microsoft Office PowerPoint</Application>
  <PresentationFormat>Widescreen</PresentationFormat>
  <Paragraphs>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Archway</vt:lpstr>
      <vt:lpstr>Life Story Work Master Training</vt:lpstr>
      <vt:lpstr>Introduction to Life Story Work</vt:lpstr>
      <vt:lpstr>Purpose and Benefits of Life Story Work</vt:lpstr>
      <vt:lpstr>Life Story Work for Ages 5–6</vt:lpstr>
      <vt:lpstr>Key Sections and Visual Tools</vt:lpstr>
      <vt:lpstr>Worker Script and Engagement Strategies</vt:lpstr>
      <vt:lpstr>Life Story Work for Ages 7–8</vt:lpstr>
      <vt:lpstr>Key Sections and Visual Tools</vt:lpstr>
      <vt:lpstr>Worker Script and Engagement Strategies</vt:lpstr>
      <vt:lpstr>Life Story Work for Ages 9–10</vt:lpstr>
      <vt:lpstr>Key Sections and Visual Tools</vt:lpstr>
      <vt:lpstr>Worker Script and Engagement Strategies</vt:lpstr>
      <vt:lpstr>Closing Summary</vt:lpstr>
      <vt:lpstr>Key Takeaways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3</cp:revision>
  <dcterms:created xsi:type="dcterms:W3CDTF">2025-02-27T07:13:53Z</dcterms:created>
  <dcterms:modified xsi:type="dcterms:W3CDTF">2025-10-13T00:26:04Z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